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2"/>
  </p:notesMasterIdLst>
  <p:sldIdLst>
    <p:sldId id="279" r:id="rId2"/>
    <p:sldId id="290" r:id="rId3"/>
    <p:sldId id="346" r:id="rId4"/>
    <p:sldId id="345" r:id="rId5"/>
    <p:sldId id="339" r:id="rId6"/>
    <p:sldId id="340" r:id="rId7"/>
    <p:sldId id="341" r:id="rId8"/>
    <p:sldId id="304" r:id="rId9"/>
    <p:sldId id="305" r:id="rId10"/>
    <p:sldId id="309" r:id="rId11"/>
    <p:sldId id="310" r:id="rId12"/>
    <p:sldId id="311" r:id="rId13"/>
    <p:sldId id="344" r:id="rId14"/>
    <p:sldId id="313" r:id="rId15"/>
    <p:sldId id="314" r:id="rId16"/>
    <p:sldId id="318" r:id="rId17"/>
    <p:sldId id="319" r:id="rId18"/>
    <p:sldId id="320" r:id="rId19"/>
    <p:sldId id="321"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5" autoAdjust="0"/>
    <p:restoredTop sz="86027" autoAdjust="0"/>
  </p:normalViewPr>
  <p:slideViewPr>
    <p:cSldViewPr>
      <p:cViewPr varScale="1">
        <p:scale>
          <a:sx n="95" d="100"/>
          <a:sy n="95" d="100"/>
        </p:scale>
        <p:origin x="199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FAE45-2AE4-4C93-B599-E3C44A8ABC50}" type="doc">
      <dgm:prSet loTypeId="urn:microsoft.com/office/officeart/2005/8/layout/hProcess9" loCatId="process" qsTypeId="urn:microsoft.com/office/officeart/2005/8/quickstyle/simple1" qsCatId="simple" csTypeId="urn:microsoft.com/office/officeart/2005/8/colors/colorful2" csCatId="colorful" phldr="1"/>
      <dgm:spPr/>
    </dgm:pt>
    <dgm:pt modelId="{B85972A0-F99C-475F-9B4C-713CC2EF2A8D}">
      <dgm:prSet phldrT="[Text]" custT="1"/>
      <dgm:spPr/>
      <dgm:t>
        <a:bodyPr/>
        <a:lstStyle/>
        <a:p>
          <a:r>
            <a:rPr lang="en-US" sz="1600" dirty="0" smtClean="0"/>
            <a:t>Deductible not satisfied </a:t>
          </a:r>
        </a:p>
        <a:p>
          <a:r>
            <a:rPr lang="en-US" sz="1600" dirty="0" smtClean="0"/>
            <a:t> </a:t>
          </a:r>
          <a:r>
            <a:rPr lang="en-US" sz="1600" b="1" dirty="0" smtClean="0"/>
            <a:t>Submit expenses via manual claims as you pay them out of pocket</a:t>
          </a:r>
          <a:endParaRPr lang="en-US" sz="1600" b="1" dirty="0"/>
        </a:p>
      </dgm:t>
    </dgm:pt>
    <dgm:pt modelId="{3837EB15-F496-469C-B1AA-A2BB75C8290C}" type="parTrans" cxnId="{DBB86863-A4C5-4875-B731-38FCAA2E6C5F}">
      <dgm:prSet/>
      <dgm:spPr/>
      <dgm:t>
        <a:bodyPr/>
        <a:lstStyle/>
        <a:p>
          <a:endParaRPr lang="en-US"/>
        </a:p>
      </dgm:t>
    </dgm:pt>
    <dgm:pt modelId="{332929E9-CE95-4774-8293-CB0863E7A394}" type="sibTrans" cxnId="{DBB86863-A4C5-4875-B731-38FCAA2E6C5F}">
      <dgm:prSet/>
      <dgm:spPr/>
      <dgm:t>
        <a:bodyPr/>
        <a:lstStyle/>
        <a:p>
          <a:endParaRPr lang="en-US"/>
        </a:p>
      </dgm:t>
    </dgm:pt>
    <dgm:pt modelId="{0F0CBF58-C274-4B09-93A2-10DF77B13C54}">
      <dgm:prSet phldrT="[Text]" custT="1"/>
      <dgm:spPr/>
      <dgm:t>
        <a:bodyPr/>
        <a:lstStyle/>
        <a:p>
          <a:r>
            <a:rPr lang="en-US" sz="1600" dirty="0" smtClean="0"/>
            <a:t>Choice Strategies will track how much has been paid towards your deductible</a:t>
          </a:r>
          <a:br>
            <a:rPr lang="en-US" sz="1600" dirty="0" smtClean="0"/>
          </a:br>
          <a:endParaRPr lang="en-US" sz="1600" dirty="0" smtClean="0"/>
        </a:p>
        <a:p>
          <a:r>
            <a:rPr lang="en-US" sz="1600" b="1" dirty="0" smtClean="0"/>
            <a:t>You must continue to submit expenses as you pay them</a:t>
          </a:r>
          <a:endParaRPr lang="en-US" sz="1600" b="1" dirty="0"/>
        </a:p>
      </dgm:t>
    </dgm:pt>
    <dgm:pt modelId="{262EE125-E263-4424-95AC-D7BAA082E526}" type="parTrans" cxnId="{28039DB4-D4EF-4C10-BCA3-C4A78A403699}">
      <dgm:prSet/>
      <dgm:spPr/>
      <dgm:t>
        <a:bodyPr/>
        <a:lstStyle/>
        <a:p>
          <a:endParaRPr lang="en-US"/>
        </a:p>
      </dgm:t>
    </dgm:pt>
    <dgm:pt modelId="{97E2D1FB-8C35-4159-9E4B-D6930B2885EC}" type="sibTrans" cxnId="{28039DB4-D4EF-4C10-BCA3-C4A78A403699}">
      <dgm:prSet/>
      <dgm:spPr/>
      <dgm:t>
        <a:bodyPr/>
        <a:lstStyle/>
        <a:p>
          <a:endParaRPr lang="en-US"/>
        </a:p>
      </dgm:t>
    </dgm:pt>
    <dgm:pt modelId="{9277BFC4-A65F-45F3-A345-3DD2A7F289D4}">
      <dgm:prSet phldrT="[Text]" custT="1"/>
      <dgm:spPr/>
      <dgm:t>
        <a:bodyPr/>
        <a:lstStyle/>
        <a:p>
          <a:r>
            <a:rPr lang="en-US" sz="1600" dirty="0" smtClean="0"/>
            <a:t>Deductible satisfied</a:t>
          </a:r>
        </a:p>
        <a:p>
          <a:r>
            <a:rPr lang="en-US" sz="1600" dirty="0" smtClean="0"/>
            <a:t> </a:t>
          </a:r>
          <a:r>
            <a:rPr lang="en-US" sz="1600" b="1" dirty="0" smtClean="0"/>
            <a:t>HRA funds are now available for use</a:t>
          </a:r>
          <a:endParaRPr lang="en-US" sz="1600" b="1" dirty="0"/>
        </a:p>
      </dgm:t>
    </dgm:pt>
    <dgm:pt modelId="{078230DC-1359-418E-B138-9F5A90706DED}" type="parTrans" cxnId="{26C6BF6E-5538-4FA9-BCA6-749389469CE2}">
      <dgm:prSet/>
      <dgm:spPr/>
      <dgm:t>
        <a:bodyPr/>
        <a:lstStyle/>
        <a:p>
          <a:endParaRPr lang="en-US"/>
        </a:p>
      </dgm:t>
    </dgm:pt>
    <dgm:pt modelId="{1C3486A7-9473-4DC0-A6DF-2ABD625AEB69}" type="sibTrans" cxnId="{26C6BF6E-5538-4FA9-BCA6-749389469CE2}">
      <dgm:prSet/>
      <dgm:spPr/>
      <dgm:t>
        <a:bodyPr/>
        <a:lstStyle/>
        <a:p>
          <a:endParaRPr lang="en-US"/>
        </a:p>
      </dgm:t>
    </dgm:pt>
    <dgm:pt modelId="{93FB1DF5-6896-44BD-A1A1-866DFFC37E0C}" type="pres">
      <dgm:prSet presAssocID="{857FAE45-2AE4-4C93-B599-E3C44A8ABC50}" presName="CompostProcess" presStyleCnt="0">
        <dgm:presLayoutVars>
          <dgm:dir/>
          <dgm:resizeHandles val="exact"/>
        </dgm:presLayoutVars>
      </dgm:prSet>
      <dgm:spPr/>
    </dgm:pt>
    <dgm:pt modelId="{AE26C6D9-1FA7-4DF3-90F2-57BEDEA21D0B}" type="pres">
      <dgm:prSet presAssocID="{857FAE45-2AE4-4C93-B599-E3C44A8ABC50}" presName="arrow" presStyleLbl="bgShp" presStyleIdx="0" presStyleCnt="1"/>
      <dgm:spPr/>
    </dgm:pt>
    <dgm:pt modelId="{2B1B2626-BDD8-4486-AB06-37FFBCE83530}" type="pres">
      <dgm:prSet presAssocID="{857FAE45-2AE4-4C93-B599-E3C44A8ABC50}" presName="linearProcess" presStyleCnt="0"/>
      <dgm:spPr/>
    </dgm:pt>
    <dgm:pt modelId="{0919D7A3-78E6-4230-8F8A-C4A7447FC694}" type="pres">
      <dgm:prSet presAssocID="{B85972A0-F99C-475F-9B4C-713CC2EF2A8D}" presName="textNode" presStyleLbl="node1" presStyleIdx="0" presStyleCnt="3">
        <dgm:presLayoutVars>
          <dgm:bulletEnabled val="1"/>
        </dgm:presLayoutVars>
      </dgm:prSet>
      <dgm:spPr/>
      <dgm:t>
        <a:bodyPr/>
        <a:lstStyle/>
        <a:p>
          <a:endParaRPr lang="en-US"/>
        </a:p>
      </dgm:t>
    </dgm:pt>
    <dgm:pt modelId="{8A9B41CE-8D7E-4484-915B-3A0B2B299653}" type="pres">
      <dgm:prSet presAssocID="{332929E9-CE95-4774-8293-CB0863E7A394}" presName="sibTrans" presStyleCnt="0"/>
      <dgm:spPr/>
    </dgm:pt>
    <dgm:pt modelId="{F7649B82-3963-450C-96CC-636083BA27F7}" type="pres">
      <dgm:prSet presAssocID="{0F0CBF58-C274-4B09-93A2-10DF77B13C54}" presName="textNode" presStyleLbl="node1" presStyleIdx="1" presStyleCnt="3">
        <dgm:presLayoutVars>
          <dgm:bulletEnabled val="1"/>
        </dgm:presLayoutVars>
      </dgm:prSet>
      <dgm:spPr/>
      <dgm:t>
        <a:bodyPr/>
        <a:lstStyle/>
        <a:p>
          <a:endParaRPr lang="en-US"/>
        </a:p>
      </dgm:t>
    </dgm:pt>
    <dgm:pt modelId="{96C71C4F-5E8E-4C84-AB13-8FDD0E39312E}" type="pres">
      <dgm:prSet presAssocID="{97E2D1FB-8C35-4159-9E4B-D6930B2885EC}" presName="sibTrans" presStyleCnt="0"/>
      <dgm:spPr/>
    </dgm:pt>
    <dgm:pt modelId="{D66C34FE-729B-49DC-A862-12B0317E8DA2}" type="pres">
      <dgm:prSet presAssocID="{9277BFC4-A65F-45F3-A345-3DD2A7F289D4}" presName="textNode" presStyleLbl="node1" presStyleIdx="2" presStyleCnt="3">
        <dgm:presLayoutVars>
          <dgm:bulletEnabled val="1"/>
        </dgm:presLayoutVars>
      </dgm:prSet>
      <dgm:spPr/>
      <dgm:t>
        <a:bodyPr/>
        <a:lstStyle/>
        <a:p>
          <a:endParaRPr lang="en-US"/>
        </a:p>
      </dgm:t>
    </dgm:pt>
  </dgm:ptLst>
  <dgm:cxnLst>
    <dgm:cxn modelId="{CCE77A7C-7D62-4B5F-BA6D-86D951856DA0}" type="presOf" srcId="{857FAE45-2AE4-4C93-B599-E3C44A8ABC50}" destId="{93FB1DF5-6896-44BD-A1A1-866DFFC37E0C}" srcOrd="0" destOrd="0" presId="urn:microsoft.com/office/officeart/2005/8/layout/hProcess9"/>
    <dgm:cxn modelId="{DBB86863-A4C5-4875-B731-38FCAA2E6C5F}" srcId="{857FAE45-2AE4-4C93-B599-E3C44A8ABC50}" destId="{B85972A0-F99C-475F-9B4C-713CC2EF2A8D}" srcOrd="0" destOrd="0" parTransId="{3837EB15-F496-469C-B1AA-A2BB75C8290C}" sibTransId="{332929E9-CE95-4774-8293-CB0863E7A394}"/>
    <dgm:cxn modelId="{28039DB4-D4EF-4C10-BCA3-C4A78A403699}" srcId="{857FAE45-2AE4-4C93-B599-E3C44A8ABC50}" destId="{0F0CBF58-C274-4B09-93A2-10DF77B13C54}" srcOrd="1" destOrd="0" parTransId="{262EE125-E263-4424-95AC-D7BAA082E526}" sibTransId="{97E2D1FB-8C35-4159-9E4B-D6930B2885EC}"/>
    <dgm:cxn modelId="{10FC00B0-4FD3-454E-B83E-2B8A7F34DDC8}" type="presOf" srcId="{0F0CBF58-C274-4B09-93A2-10DF77B13C54}" destId="{F7649B82-3963-450C-96CC-636083BA27F7}" srcOrd="0" destOrd="0" presId="urn:microsoft.com/office/officeart/2005/8/layout/hProcess9"/>
    <dgm:cxn modelId="{D2FEC2E9-E8E3-45D5-BF89-BE58FE45EB8F}" type="presOf" srcId="{B85972A0-F99C-475F-9B4C-713CC2EF2A8D}" destId="{0919D7A3-78E6-4230-8F8A-C4A7447FC694}" srcOrd="0" destOrd="0" presId="urn:microsoft.com/office/officeart/2005/8/layout/hProcess9"/>
    <dgm:cxn modelId="{3028A50B-6D9C-48E7-88D9-1267E764B14D}" type="presOf" srcId="{9277BFC4-A65F-45F3-A345-3DD2A7F289D4}" destId="{D66C34FE-729B-49DC-A862-12B0317E8DA2}" srcOrd="0" destOrd="0" presId="urn:microsoft.com/office/officeart/2005/8/layout/hProcess9"/>
    <dgm:cxn modelId="{26C6BF6E-5538-4FA9-BCA6-749389469CE2}" srcId="{857FAE45-2AE4-4C93-B599-E3C44A8ABC50}" destId="{9277BFC4-A65F-45F3-A345-3DD2A7F289D4}" srcOrd="2" destOrd="0" parTransId="{078230DC-1359-418E-B138-9F5A90706DED}" sibTransId="{1C3486A7-9473-4DC0-A6DF-2ABD625AEB69}"/>
    <dgm:cxn modelId="{FE37468B-FD33-4EE6-9FEA-5B5499F169BB}" type="presParOf" srcId="{93FB1DF5-6896-44BD-A1A1-866DFFC37E0C}" destId="{AE26C6D9-1FA7-4DF3-90F2-57BEDEA21D0B}" srcOrd="0" destOrd="0" presId="urn:microsoft.com/office/officeart/2005/8/layout/hProcess9"/>
    <dgm:cxn modelId="{425B5D74-AD28-49E7-8A0F-5CB166794B82}" type="presParOf" srcId="{93FB1DF5-6896-44BD-A1A1-866DFFC37E0C}" destId="{2B1B2626-BDD8-4486-AB06-37FFBCE83530}" srcOrd="1" destOrd="0" presId="urn:microsoft.com/office/officeart/2005/8/layout/hProcess9"/>
    <dgm:cxn modelId="{7F467366-4E41-41A7-8C51-4A38E6BDB5B5}" type="presParOf" srcId="{2B1B2626-BDD8-4486-AB06-37FFBCE83530}" destId="{0919D7A3-78E6-4230-8F8A-C4A7447FC694}" srcOrd="0" destOrd="0" presId="urn:microsoft.com/office/officeart/2005/8/layout/hProcess9"/>
    <dgm:cxn modelId="{6E6FDEFC-C0C4-4BB3-828E-CF5E5DBFEAF4}" type="presParOf" srcId="{2B1B2626-BDD8-4486-AB06-37FFBCE83530}" destId="{8A9B41CE-8D7E-4484-915B-3A0B2B299653}" srcOrd="1" destOrd="0" presId="urn:microsoft.com/office/officeart/2005/8/layout/hProcess9"/>
    <dgm:cxn modelId="{A6273069-3555-40EB-956A-F4F65CE84308}" type="presParOf" srcId="{2B1B2626-BDD8-4486-AB06-37FFBCE83530}" destId="{F7649B82-3963-450C-96CC-636083BA27F7}" srcOrd="2" destOrd="0" presId="urn:microsoft.com/office/officeart/2005/8/layout/hProcess9"/>
    <dgm:cxn modelId="{7794C8DE-E322-4CE4-B42F-B7A46CC35DA8}" type="presParOf" srcId="{2B1B2626-BDD8-4486-AB06-37FFBCE83530}" destId="{96C71C4F-5E8E-4C84-AB13-8FDD0E39312E}" srcOrd="3" destOrd="0" presId="urn:microsoft.com/office/officeart/2005/8/layout/hProcess9"/>
    <dgm:cxn modelId="{343A0915-318B-49A3-B964-1B8AD75273B5}" type="presParOf" srcId="{2B1B2626-BDD8-4486-AB06-37FFBCE83530}" destId="{D66C34FE-729B-49DC-A862-12B0317E8DA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CE46C-CF43-44EC-9A0E-0D469D8808CB}"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n-US"/>
        </a:p>
      </dgm:t>
    </dgm:pt>
    <dgm:pt modelId="{727841BF-09D6-4CB0-8CE4-D554C52B8F3C}">
      <dgm:prSet/>
      <dgm:spPr>
        <a:xfrm rot="10800000">
          <a:off x="250127" y="1920239"/>
          <a:ext cx="3716926" cy="2346960"/>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Explanation of Benefits (EOB)</a:t>
          </a:r>
          <a:endParaRPr lang="en-US" b="1" dirty="0">
            <a:solidFill>
              <a:sysClr val="window" lastClr="FFFFFF"/>
            </a:solidFill>
            <a:latin typeface="Calibri"/>
            <a:ea typeface="+mn-ea"/>
            <a:cs typeface="+mn-cs"/>
          </a:endParaRPr>
        </a:p>
      </dgm:t>
    </dgm:pt>
    <dgm:pt modelId="{13D7D154-B596-4D1D-90B2-A21754C51E21}" type="parTrans" cxnId="{0043D5EF-D760-42BE-9FB5-2FA1AC41F359}">
      <dgm:prSet/>
      <dgm:spPr/>
      <dgm:t>
        <a:bodyPr/>
        <a:lstStyle/>
        <a:p>
          <a:endParaRPr lang="en-US"/>
        </a:p>
      </dgm:t>
    </dgm:pt>
    <dgm:pt modelId="{C505F891-EA02-4861-B4F4-058516EB54F2}" type="sibTrans" cxnId="{0043D5EF-D760-42BE-9FB5-2FA1AC41F359}">
      <dgm:prSet/>
      <dgm:spPr/>
      <dgm:t>
        <a:bodyPr/>
        <a:lstStyle/>
        <a:p>
          <a:endParaRPr lang="en-US"/>
        </a:p>
      </dgm:t>
    </dgm:pt>
    <dgm:pt modelId="{B71EA195-6318-49BC-BCAB-F54286663AD4}">
      <dgm:prSet/>
      <dgm:spPr>
        <a:xfrm rot="10800000">
          <a:off x="4338746" y="1920239"/>
          <a:ext cx="3716926" cy="2346960"/>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Provider Bill or Statement</a:t>
          </a:r>
          <a:endParaRPr lang="en-US" b="1" dirty="0">
            <a:solidFill>
              <a:sysClr val="window" lastClr="FFFFFF"/>
            </a:solidFill>
            <a:latin typeface="Calibri"/>
            <a:ea typeface="+mn-ea"/>
            <a:cs typeface="+mn-cs"/>
          </a:endParaRPr>
        </a:p>
      </dgm:t>
    </dgm:pt>
    <dgm:pt modelId="{8965CAAA-885A-482E-8727-4904768E0443}" type="sibTrans" cxnId="{DD0342D1-463E-41E4-9F3B-4FCAB11B87C0}">
      <dgm:prSet/>
      <dgm:spPr/>
      <dgm:t>
        <a:bodyPr/>
        <a:lstStyle/>
        <a:p>
          <a:endParaRPr lang="en-US"/>
        </a:p>
      </dgm:t>
    </dgm:pt>
    <dgm:pt modelId="{1CE73A2A-9A06-48DB-990A-CF5D4C56AB93}" type="parTrans" cxnId="{DD0342D1-463E-41E4-9F3B-4FCAB11B87C0}">
      <dgm:prSet/>
      <dgm:spPr/>
      <dgm:t>
        <a:bodyPr/>
        <a:lstStyle/>
        <a:p>
          <a:endParaRPr lang="en-US"/>
        </a:p>
      </dgm:t>
    </dgm:pt>
    <dgm:pt modelId="{28D9F38E-7AAA-4245-9E5A-F03F1D1947D0}">
      <dgm:prSet/>
      <dgm:spPr>
        <a:xfrm rot="10800000">
          <a:off x="250127" y="1920239"/>
          <a:ext cx="3716926" cy="2346960"/>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Statement from your health insurance company detailing your responsibility as the patient (deductible)  and the insurance adjustments made. </a:t>
          </a:r>
          <a:endParaRPr lang="en-US" dirty="0">
            <a:solidFill>
              <a:sysClr val="window" lastClr="FFFFFF"/>
            </a:solidFill>
            <a:latin typeface="Calibri"/>
            <a:ea typeface="+mn-ea"/>
            <a:cs typeface="+mn-cs"/>
          </a:endParaRPr>
        </a:p>
      </dgm:t>
    </dgm:pt>
    <dgm:pt modelId="{B9C614C0-8DCF-4614-9980-5F1B94D09067}" type="parTrans" cxnId="{8D59B395-EC07-4826-926F-0E4EB4EFB07B}">
      <dgm:prSet/>
      <dgm:spPr/>
      <dgm:t>
        <a:bodyPr/>
        <a:lstStyle/>
        <a:p>
          <a:endParaRPr lang="en-US"/>
        </a:p>
      </dgm:t>
    </dgm:pt>
    <dgm:pt modelId="{382BC47E-5EBF-4C00-9ED3-FC80D5E59540}" type="sibTrans" cxnId="{8D59B395-EC07-4826-926F-0E4EB4EFB07B}">
      <dgm:prSet/>
      <dgm:spPr/>
      <dgm:t>
        <a:bodyPr/>
        <a:lstStyle/>
        <a:p>
          <a:endParaRPr lang="en-US"/>
        </a:p>
      </dgm:t>
    </dgm:pt>
    <dgm:pt modelId="{6C2C3F9D-CFCF-40CA-AD8A-5628035737DF}">
      <dgm:prSet/>
      <dgm:spPr>
        <a:xfrm rot="10800000">
          <a:off x="250127" y="1920239"/>
          <a:ext cx="3716926" cy="2346960"/>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33274F79-3E79-43A4-A981-D4C9F877E9E1}" type="parTrans" cxnId="{95C3445D-FCAE-4A38-9BC0-2C97E7779D9A}">
      <dgm:prSet/>
      <dgm:spPr/>
      <dgm:t>
        <a:bodyPr/>
        <a:lstStyle/>
        <a:p>
          <a:endParaRPr lang="en-US"/>
        </a:p>
      </dgm:t>
    </dgm:pt>
    <dgm:pt modelId="{0CA04E60-968B-41E4-A651-9405A84C4A38}" type="sibTrans" cxnId="{95C3445D-FCAE-4A38-9BC0-2C97E7779D9A}">
      <dgm:prSet/>
      <dgm:spPr/>
      <dgm:t>
        <a:bodyPr/>
        <a:lstStyle/>
        <a:p>
          <a:endParaRPr lang="en-US"/>
        </a:p>
      </dgm:t>
    </dgm:pt>
    <dgm:pt modelId="{330FDD45-6706-4B52-A55B-FC8C3108AAD9}">
      <dgm:prSet/>
      <dgm:spPr>
        <a:xfrm rot="10800000">
          <a:off x="4338746" y="1920239"/>
          <a:ext cx="3716926" cy="2346960"/>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A detailed bill or statement from your doctor's office that details the date of service, procedures performed, amount due, doctor’s name, insurance adjustments, etc. </a:t>
          </a:r>
          <a:endParaRPr lang="en-US" dirty="0">
            <a:solidFill>
              <a:sysClr val="window" lastClr="FFFFFF"/>
            </a:solidFill>
            <a:latin typeface="Calibri"/>
            <a:ea typeface="+mn-ea"/>
            <a:cs typeface="+mn-cs"/>
          </a:endParaRPr>
        </a:p>
      </dgm:t>
    </dgm:pt>
    <dgm:pt modelId="{9B636E08-FA5D-4A34-A04D-72AA61FFE657}" type="parTrans" cxnId="{C8318192-7854-4C63-A264-8AB311B1BF43}">
      <dgm:prSet/>
      <dgm:spPr/>
      <dgm:t>
        <a:bodyPr/>
        <a:lstStyle/>
        <a:p>
          <a:endParaRPr lang="en-US"/>
        </a:p>
      </dgm:t>
    </dgm:pt>
    <dgm:pt modelId="{22717CF8-BE2A-454B-88AD-7F5586993223}" type="sibTrans" cxnId="{C8318192-7854-4C63-A264-8AB311B1BF43}">
      <dgm:prSet/>
      <dgm:spPr/>
      <dgm:t>
        <a:bodyPr/>
        <a:lstStyle/>
        <a:p>
          <a:endParaRPr lang="en-US"/>
        </a:p>
      </dgm:t>
    </dgm:pt>
    <dgm:pt modelId="{0A0E1032-4E5D-404F-9469-A1262FCFECF0}">
      <dgm:prSet/>
      <dgm:spPr>
        <a:xfrm rot="10800000">
          <a:off x="4338746" y="1920239"/>
          <a:ext cx="3716926" cy="2346960"/>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8E65FF70-4B45-4457-9EAB-09074B1B72CB}" type="parTrans" cxnId="{50511971-2645-453E-BD84-04F1D7F5193A}">
      <dgm:prSet/>
      <dgm:spPr/>
      <dgm:t>
        <a:bodyPr/>
        <a:lstStyle/>
        <a:p>
          <a:endParaRPr lang="en-US"/>
        </a:p>
      </dgm:t>
    </dgm:pt>
    <dgm:pt modelId="{7EE8EDF0-C297-491F-AA24-A74896E22DE6}" type="sibTrans" cxnId="{50511971-2645-453E-BD84-04F1D7F5193A}">
      <dgm:prSet/>
      <dgm:spPr/>
      <dgm:t>
        <a:bodyPr/>
        <a:lstStyle/>
        <a:p>
          <a:endParaRPr lang="en-US"/>
        </a:p>
      </dgm:t>
    </dgm:pt>
    <dgm:pt modelId="{294E2EF3-7521-4E2F-BE37-E06BBEA8B209}" type="pres">
      <dgm:prSet presAssocID="{69DCE46C-CF43-44EC-9A0E-0D469D8808CB}" presName="Name0" presStyleCnt="0">
        <dgm:presLayoutVars>
          <dgm:dir/>
          <dgm:resizeHandles val="exact"/>
        </dgm:presLayoutVars>
      </dgm:prSet>
      <dgm:spPr/>
      <dgm:t>
        <a:bodyPr/>
        <a:lstStyle/>
        <a:p>
          <a:endParaRPr lang="en-US"/>
        </a:p>
      </dgm:t>
    </dgm:pt>
    <dgm:pt modelId="{F4D8618D-5D85-46D0-BB5A-5A30E6B7F54F}" type="pres">
      <dgm:prSet presAssocID="{69DCE46C-CF43-44EC-9A0E-0D469D8808CB}" presName="bkgdShp" presStyleLbl="alignAccFollowNode1" presStyleIdx="0" presStyleCnt="1"/>
      <dgm:spPr>
        <a:xfrm>
          <a:off x="0" y="0"/>
          <a:ext cx="8305800" cy="1920240"/>
        </a:xfrm>
        <a:prstGeom prst="roundRect">
          <a:avLst>
            <a:gd name="adj" fmla="val 10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endParaRPr lang="en-US"/>
        </a:p>
      </dgm:t>
    </dgm:pt>
    <dgm:pt modelId="{EEC3782E-1E93-4596-A4D2-9336B73EB78A}" type="pres">
      <dgm:prSet presAssocID="{69DCE46C-CF43-44EC-9A0E-0D469D8808CB}" presName="linComp" presStyleCnt="0"/>
      <dgm:spPr/>
    </dgm:pt>
    <dgm:pt modelId="{51D94C30-1A3B-4B85-88B1-A2BC2A320F10}" type="pres">
      <dgm:prSet presAssocID="{727841BF-09D6-4CB0-8CE4-D554C52B8F3C}" presName="compNode" presStyleCnt="0"/>
      <dgm:spPr/>
    </dgm:pt>
    <dgm:pt modelId="{51D922EC-5F86-4747-BE66-967CF9422DD4}" type="pres">
      <dgm:prSet presAssocID="{727841BF-09D6-4CB0-8CE4-D554C52B8F3C}" presName="node" presStyleLbl="node1" presStyleIdx="0" presStyleCnt="2">
        <dgm:presLayoutVars>
          <dgm:bulletEnabled val="1"/>
        </dgm:presLayoutVars>
      </dgm:prSet>
      <dgm:spPr>
        <a:prstGeom prst="round2SameRect">
          <a:avLst>
            <a:gd name="adj1" fmla="val 10500"/>
            <a:gd name="adj2" fmla="val 0"/>
          </a:avLst>
        </a:prstGeom>
      </dgm:spPr>
      <dgm:t>
        <a:bodyPr/>
        <a:lstStyle/>
        <a:p>
          <a:endParaRPr lang="en-US"/>
        </a:p>
      </dgm:t>
    </dgm:pt>
    <dgm:pt modelId="{D690947B-410A-4D0A-B0AD-D20107DC4A46}" type="pres">
      <dgm:prSet presAssocID="{727841BF-09D6-4CB0-8CE4-D554C52B8F3C}" presName="invisiNode" presStyleLbl="node1" presStyleIdx="0" presStyleCnt="2"/>
      <dgm:spPr/>
    </dgm:pt>
    <dgm:pt modelId="{D4F6BC36-99A5-46A0-AB99-1D23AA63D080}" type="pres">
      <dgm:prSet presAssocID="{727841BF-09D6-4CB0-8CE4-D554C52B8F3C}" presName="imagNode" presStyleLbl="fgImgPlace1" presStyleIdx="0" presStyleCnt="2"/>
      <dgm:spPr>
        <a:xfrm>
          <a:off x="250127" y="256032"/>
          <a:ext cx="3716926" cy="14081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3000" b="-43000"/>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85C03742-5210-45E3-A88D-1733655AF027}" type="pres">
      <dgm:prSet presAssocID="{C505F891-EA02-4861-B4F4-058516EB54F2}" presName="sibTrans" presStyleLbl="sibTrans2D1" presStyleIdx="0" presStyleCnt="0"/>
      <dgm:spPr/>
      <dgm:t>
        <a:bodyPr/>
        <a:lstStyle/>
        <a:p>
          <a:endParaRPr lang="en-US"/>
        </a:p>
      </dgm:t>
    </dgm:pt>
    <dgm:pt modelId="{A12CE0D3-2C22-4954-B239-79810D5D21CC}" type="pres">
      <dgm:prSet presAssocID="{B71EA195-6318-49BC-BCAB-F54286663AD4}" presName="compNode" presStyleCnt="0"/>
      <dgm:spPr/>
    </dgm:pt>
    <dgm:pt modelId="{BC0D355A-798E-435A-9A0E-37EF95CAFABC}" type="pres">
      <dgm:prSet presAssocID="{B71EA195-6318-49BC-BCAB-F54286663AD4}" presName="node" presStyleLbl="node1" presStyleIdx="1" presStyleCnt="2">
        <dgm:presLayoutVars>
          <dgm:bulletEnabled val="1"/>
        </dgm:presLayoutVars>
      </dgm:prSet>
      <dgm:spPr>
        <a:prstGeom prst="round2SameRect">
          <a:avLst>
            <a:gd name="adj1" fmla="val 10500"/>
            <a:gd name="adj2" fmla="val 0"/>
          </a:avLst>
        </a:prstGeom>
      </dgm:spPr>
      <dgm:t>
        <a:bodyPr/>
        <a:lstStyle/>
        <a:p>
          <a:endParaRPr lang="en-US"/>
        </a:p>
      </dgm:t>
    </dgm:pt>
    <dgm:pt modelId="{0FE565B3-1471-4099-93AA-85AFA6270D5D}" type="pres">
      <dgm:prSet presAssocID="{B71EA195-6318-49BC-BCAB-F54286663AD4}" presName="invisiNode" presStyleLbl="node1" presStyleIdx="1" presStyleCnt="2"/>
      <dgm:spPr/>
    </dgm:pt>
    <dgm:pt modelId="{726CE32D-5C04-4DDF-829D-7581F69C92A0}" type="pres">
      <dgm:prSet presAssocID="{B71EA195-6318-49BC-BCAB-F54286663AD4}" presName="imagNode" presStyleLbl="fgImgPlace1" presStyleIdx="1" presStyleCnt="2"/>
      <dgm:spPr>
        <a:xfrm>
          <a:off x="4338746" y="256032"/>
          <a:ext cx="3716926" cy="14081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8000" b="-38000"/>
          </a:stretch>
        </a:blipFill>
        <a:ln w="25400" cap="flat" cmpd="sng" algn="ctr">
          <a:solidFill>
            <a:sysClr val="window" lastClr="FFFFFF">
              <a:hueOff val="0"/>
              <a:satOff val="0"/>
              <a:lumOff val="0"/>
              <a:alphaOff val="0"/>
            </a:sysClr>
          </a:solidFill>
          <a:prstDash val="solid"/>
        </a:ln>
        <a:effectLst/>
      </dgm:spPr>
      <dgm:t>
        <a:bodyPr/>
        <a:lstStyle/>
        <a:p>
          <a:endParaRPr lang="en-US"/>
        </a:p>
      </dgm:t>
    </dgm:pt>
  </dgm:ptLst>
  <dgm:cxnLst>
    <dgm:cxn modelId="{EC24BE3E-5DA6-439B-8126-810510212188}" type="presOf" srcId="{28D9F38E-7AAA-4245-9E5A-F03F1D1947D0}" destId="{51D922EC-5F86-4747-BE66-967CF9422DD4}" srcOrd="0" destOrd="1" presId="urn:microsoft.com/office/officeart/2005/8/layout/pList2"/>
    <dgm:cxn modelId="{50511971-2645-453E-BD84-04F1D7F5193A}" srcId="{B71EA195-6318-49BC-BCAB-F54286663AD4}" destId="{0A0E1032-4E5D-404F-9469-A1262FCFECF0}" srcOrd="1" destOrd="0" parTransId="{8E65FF70-4B45-4457-9EAB-09074B1B72CB}" sibTransId="{7EE8EDF0-C297-491F-AA24-A74896E22DE6}"/>
    <dgm:cxn modelId="{8D59B395-EC07-4826-926F-0E4EB4EFB07B}" srcId="{727841BF-09D6-4CB0-8CE4-D554C52B8F3C}" destId="{28D9F38E-7AAA-4245-9E5A-F03F1D1947D0}" srcOrd="0" destOrd="0" parTransId="{B9C614C0-8DCF-4614-9980-5F1B94D09067}" sibTransId="{382BC47E-5EBF-4C00-9ED3-FC80D5E59540}"/>
    <dgm:cxn modelId="{AECD3458-79AD-40BD-8EC8-EEB8FE54229D}" type="presOf" srcId="{330FDD45-6706-4B52-A55B-FC8C3108AAD9}" destId="{BC0D355A-798E-435A-9A0E-37EF95CAFABC}" srcOrd="0" destOrd="1" presId="urn:microsoft.com/office/officeart/2005/8/layout/pList2"/>
    <dgm:cxn modelId="{95C3445D-FCAE-4A38-9BC0-2C97E7779D9A}" srcId="{727841BF-09D6-4CB0-8CE4-D554C52B8F3C}" destId="{6C2C3F9D-CFCF-40CA-AD8A-5628035737DF}" srcOrd="1" destOrd="0" parTransId="{33274F79-3E79-43A4-A981-D4C9F877E9E1}" sibTransId="{0CA04E60-968B-41E4-A651-9405A84C4A38}"/>
    <dgm:cxn modelId="{028137EA-8BE9-4C71-A3F3-D6087526E864}" type="presOf" srcId="{0A0E1032-4E5D-404F-9469-A1262FCFECF0}" destId="{BC0D355A-798E-435A-9A0E-37EF95CAFABC}" srcOrd="0" destOrd="2" presId="urn:microsoft.com/office/officeart/2005/8/layout/pList2"/>
    <dgm:cxn modelId="{6CC3D9C6-0223-4374-9C22-A75BDA0D10D9}" type="presOf" srcId="{727841BF-09D6-4CB0-8CE4-D554C52B8F3C}" destId="{51D922EC-5F86-4747-BE66-967CF9422DD4}" srcOrd="0" destOrd="0" presId="urn:microsoft.com/office/officeart/2005/8/layout/pList2"/>
    <dgm:cxn modelId="{ADDB5DCD-FEE7-4142-A04D-805AB2F5EE8B}" type="presOf" srcId="{C505F891-EA02-4861-B4F4-058516EB54F2}" destId="{85C03742-5210-45E3-A88D-1733655AF027}" srcOrd="0" destOrd="0" presId="urn:microsoft.com/office/officeart/2005/8/layout/pList2"/>
    <dgm:cxn modelId="{359571D4-DC98-466D-A897-C5C27E36897C}" type="presOf" srcId="{69DCE46C-CF43-44EC-9A0E-0D469D8808CB}" destId="{294E2EF3-7521-4E2F-BE37-E06BBEA8B209}" srcOrd="0" destOrd="0" presId="urn:microsoft.com/office/officeart/2005/8/layout/pList2"/>
    <dgm:cxn modelId="{C8318192-7854-4C63-A264-8AB311B1BF43}" srcId="{B71EA195-6318-49BC-BCAB-F54286663AD4}" destId="{330FDD45-6706-4B52-A55B-FC8C3108AAD9}" srcOrd="0" destOrd="0" parTransId="{9B636E08-FA5D-4A34-A04D-72AA61FFE657}" sibTransId="{22717CF8-BE2A-454B-88AD-7F5586993223}"/>
    <dgm:cxn modelId="{C9E151AC-3325-4188-B463-09CD9E459066}" type="presOf" srcId="{B71EA195-6318-49BC-BCAB-F54286663AD4}" destId="{BC0D355A-798E-435A-9A0E-37EF95CAFABC}" srcOrd="0" destOrd="0" presId="urn:microsoft.com/office/officeart/2005/8/layout/pList2"/>
    <dgm:cxn modelId="{A7E45F83-A6D3-40B5-B664-5B5573BF5053}" type="presOf" srcId="{6C2C3F9D-CFCF-40CA-AD8A-5628035737DF}" destId="{51D922EC-5F86-4747-BE66-967CF9422DD4}" srcOrd="0" destOrd="2" presId="urn:microsoft.com/office/officeart/2005/8/layout/pList2"/>
    <dgm:cxn modelId="{0043D5EF-D760-42BE-9FB5-2FA1AC41F359}" srcId="{69DCE46C-CF43-44EC-9A0E-0D469D8808CB}" destId="{727841BF-09D6-4CB0-8CE4-D554C52B8F3C}" srcOrd="0" destOrd="0" parTransId="{13D7D154-B596-4D1D-90B2-A21754C51E21}" sibTransId="{C505F891-EA02-4861-B4F4-058516EB54F2}"/>
    <dgm:cxn modelId="{DD0342D1-463E-41E4-9F3B-4FCAB11B87C0}" srcId="{69DCE46C-CF43-44EC-9A0E-0D469D8808CB}" destId="{B71EA195-6318-49BC-BCAB-F54286663AD4}" srcOrd="1" destOrd="0" parTransId="{1CE73A2A-9A06-48DB-990A-CF5D4C56AB93}" sibTransId="{8965CAAA-885A-482E-8727-4904768E0443}"/>
    <dgm:cxn modelId="{E88F5E72-9A39-4378-8784-5DE9E3321650}" type="presParOf" srcId="{294E2EF3-7521-4E2F-BE37-E06BBEA8B209}" destId="{F4D8618D-5D85-46D0-BB5A-5A30E6B7F54F}" srcOrd="0" destOrd="0" presId="urn:microsoft.com/office/officeart/2005/8/layout/pList2"/>
    <dgm:cxn modelId="{CAD89AB3-19DC-4C5B-B7C0-69F0C0EA3ECF}" type="presParOf" srcId="{294E2EF3-7521-4E2F-BE37-E06BBEA8B209}" destId="{EEC3782E-1E93-4596-A4D2-9336B73EB78A}" srcOrd="1" destOrd="0" presId="urn:microsoft.com/office/officeart/2005/8/layout/pList2"/>
    <dgm:cxn modelId="{299A5AA3-E517-4CD7-89C6-8AA82912BF5F}" type="presParOf" srcId="{EEC3782E-1E93-4596-A4D2-9336B73EB78A}" destId="{51D94C30-1A3B-4B85-88B1-A2BC2A320F10}" srcOrd="0" destOrd="0" presId="urn:microsoft.com/office/officeart/2005/8/layout/pList2"/>
    <dgm:cxn modelId="{5F4B56BA-7618-431B-B8BF-7F43066CEDC2}" type="presParOf" srcId="{51D94C30-1A3B-4B85-88B1-A2BC2A320F10}" destId="{51D922EC-5F86-4747-BE66-967CF9422DD4}" srcOrd="0" destOrd="0" presId="urn:microsoft.com/office/officeart/2005/8/layout/pList2"/>
    <dgm:cxn modelId="{80355681-E552-47A8-9DBC-083EDA639FF1}" type="presParOf" srcId="{51D94C30-1A3B-4B85-88B1-A2BC2A320F10}" destId="{D690947B-410A-4D0A-B0AD-D20107DC4A46}" srcOrd="1" destOrd="0" presId="urn:microsoft.com/office/officeart/2005/8/layout/pList2"/>
    <dgm:cxn modelId="{33946967-B4E5-4A5F-89B1-05EE5EE8F348}" type="presParOf" srcId="{51D94C30-1A3B-4B85-88B1-A2BC2A320F10}" destId="{D4F6BC36-99A5-46A0-AB99-1D23AA63D080}" srcOrd="2" destOrd="0" presId="urn:microsoft.com/office/officeart/2005/8/layout/pList2"/>
    <dgm:cxn modelId="{394B5BC3-D673-418B-923F-2755BD6F9B55}" type="presParOf" srcId="{EEC3782E-1E93-4596-A4D2-9336B73EB78A}" destId="{85C03742-5210-45E3-A88D-1733655AF027}" srcOrd="1" destOrd="0" presId="urn:microsoft.com/office/officeart/2005/8/layout/pList2"/>
    <dgm:cxn modelId="{7D412FEF-6E78-43D9-87E5-971867E49F7A}" type="presParOf" srcId="{EEC3782E-1E93-4596-A4D2-9336B73EB78A}" destId="{A12CE0D3-2C22-4954-B239-79810D5D21CC}" srcOrd="2" destOrd="0" presId="urn:microsoft.com/office/officeart/2005/8/layout/pList2"/>
    <dgm:cxn modelId="{98D58EED-D633-4FAC-8F9B-429E7153AB53}" type="presParOf" srcId="{A12CE0D3-2C22-4954-B239-79810D5D21CC}" destId="{BC0D355A-798E-435A-9A0E-37EF95CAFABC}" srcOrd="0" destOrd="0" presId="urn:microsoft.com/office/officeart/2005/8/layout/pList2"/>
    <dgm:cxn modelId="{CA5F5AA5-40B5-4DEF-8A63-D6AB5548EF0D}" type="presParOf" srcId="{A12CE0D3-2C22-4954-B239-79810D5D21CC}" destId="{0FE565B3-1471-4099-93AA-85AFA6270D5D}" srcOrd="1" destOrd="0" presId="urn:microsoft.com/office/officeart/2005/8/layout/pList2"/>
    <dgm:cxn modelId="{D9F90D05-877F-4407-A379-4027DF3FA254}" type="presParOf" srcId="{A12CE0D3-2C22-4954-B239-79810D5D21CC}" destId="{726CE32D-5C04-4DDF-829D-7581F69C92A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A5FF5-E517-4C03-B1CA-A33C6E9D6F5C}" type="doc">
      <dgm:prSet loTypeId="urn:microsoft.com/office/officeart/2008/layout/AlternatingPictureBlocks" loCatId="list" qsTypeId="urn:microsoft.com/office/officeart/2005/8/quickstyle/simple1" qsCatId="simple" csTypeId="urn:microsoft.com/office/officeart/2005/8/colors/colorful5" csCatId="colorful" phldr="1"/>
      <dgm:spPr/>
    </dgm:pt>
    <dgm:pt modelId="{C20E5CC4-2FC9-4F01-8C08-9974F746456E}">
      <dgm:prSet phldrT="[Text]"/>
      <dgm:spPr/>
      <dgm:t>
        <a:bodyPr/>
        <a:lstStyle/>
        <a:p>
          <a:r>
            <a:rPr lang="en-US" b="1" dirty="0" smtClean="0"/>
            <a:t>Provider Pay: </a:t>
          </a:r>
        </a:p>
        <a:p>
          <a:r>
            <a:rPr lang="en-US" dirty="0" smtClean="0"/>
            <a:t>Choice will automatically issue payment via check  to your provider after your required out of pocket portion is satisfied.  </a:t>
          </a:r>
          <a:endParaRPr lang="en-US" dirty="0"/>
        </a:p>
      </dgm:t>
    </dgm:pt>
    <dgm:pt modelId="{0823E9FD-9BB1-48E9-84C5-0466A3AE6E6B}" type="parTrans" cxnId="{6FB3A1FA-999D-4121-8827-39EBAE2DA082}">
      <dgm:prSet/>
      <dgm:spPr/>
      <dgm:t>
        <a:bodyPr/>
        <a:lstStyle/>
        <a:p>
          <a:endParaRPr lang="en-US"/>
        </a:p>
      </dgm:t>
    </dgm:pt>
    <dgm:pt modelId="{8F0DEAC7-7DA5-48D6-A555-7B355F99FF16}" type="sibTrans" cxnId="{6FB3A1FA-999D-4121-8827-39EBAE2DA082}">
      <dgm:prSet/>
      <dgm:spPr/>
      <dgm:t>
        <a:bodyPr/>
        <a:lstStyle/>
        <a:p>
          <a:endParaRPr lang="en-US"/>
        </a:p>
      </dgm:t>
    </dgm:pt>
    <dgm:pt modelId="{285FFCDC-3968-4A02-A46D-B86E855D11F1}">
      <dgm:prSet phldrT="[Text]"/>
      <dgm:spPr>
        <a:solidFill>
          <a:srgbClr val="7EA608"/>
        </a:solidFill>
      </dgm:spPr>
      <dgm:t>
        <a:bodyPr/>
        <a:lstStyle/>
        <a:p>
          <a:r>
            <a:rPr lang="en-US" b="1" dirty="0" smtClean="0"/>
            <a:t>Member Pay: </a:t>
          </a:r>
        </a:p>
        <a:p>
          <a:r>
            <a:rPr lang="en-US" dirty="0" smtClean="0"/>
            <a:t>Choice will automatically issue payment via check or direct deposit to you after your required out of pocket portion is satisfied. </a:t>
          </a:r>
          <a:endParaRPr lang="en-US" dirty="0"/>
        </a:p>
      </dgm:t>
    </dgm:pt>
    <dgm:pt modelId="{C1E0554D-C522-48ED-A83B-0888F163DD0C}" type="parTrans" cxnId="{7245FBC9-2486-487B-9779-59BE849D443E}">
      <dgm:prSet/>
      <dgm:spPr/>
      <dgm:t>
        <a:bodyPr/>
        <a:lstStyle/>
        <a:p>
          <a:endParaRPr lang="en-US"/>
        </a:p>
      </dgm:t>
    </dgm:pt>
    <dgm:pt modelId="{9A1CFF4D-10C8-4F5B-B4B0-C5BEC184A017}" type="sibTrans" cxnId="{7245FBC9-2486-487B-9779-59BE849D443E}">
      <dgm:prSet/>
      <dgm:spPr/>
      <dgm:t>
        <a:bodyPr/>
        <a:lstStyle/>
        <a:p>
          <a:endParaRPr lang="en-US"/>
        </a:p>
      </dgm:t>
    </dgm:pt>
    <dgm:pt modelId="{C8E7B6F9-4C27-4C77-A4C6-48EF985D21DD}">
      <dgm:prSet phldrT="[Text]"/>
      <dgm:spPr/>
      <dgm:t>
        <a:bodyPr/>
        <a:lstStyle/>
        <a:p>
          <a:r>
            <a:rPr lang="en-US" b="1" dirty="0" smtClean="0"/>
            <a:t>Choice Strategies Card: </a:t>
          </a:r>
        </a:p>
        <a:p>
          <a:r>
            <a:rPr lang="en-US" dirty="0" smtClean="0"/>
            <a:t>If you do not have a Choice Strategies Card, it will be issued to you once your required out of pocket portion is satisfied. You can then use the card for any eligible expenses after that time up to the HRA limit.  </a:t>
          </a:r>
          <a:endParaRPr lang="en-US" dirty="0"/>
        </a:p>
      </dgm:t>
    </dgm:pt>
    <dgm:pt modelId="{864B9FD5-858D-4309-AACD-5E5B1A24017D}" type="parTrans" cxnId="{1C5E38A6-92AA-4BED-9485-ADA2795CCBC3}">
      <dgm:prSet/>
      <dgm:spPr/>
      <dgm:t>
        <a:bodyPr/>
        <a:lstStyle/>
        <a:p>
          <a:endParaRPr lang="en-US"/>
        </a:p>
      </dgm:t>
    </dgm:pt>
    <dgm:pt modelId="{9D7BB832-B711-489A-81BD-9DFBE28AD77D}" type="sibTrans" cxnId="{1C5E38A6-92AA-4BED-9485-ADA2795CCBC3}">
      <dgm:prSet/>
      <dgm:spPr/>
      <dgm:t>
        <a:bodyPr/>
        <a:lstStyle/>
        <a:p>
          <a:endParaRPr lang="en-US"/>
        </a:p>
      </dgm:t>
    </dgm:pt>
    <dgm:pt modelId="{8991E04C-C372-4421-854A-88FE1F3B4DFE}" type="pres">
      <dgm:prSet presAssocID="{3CDA5FF5-E517-4C03-B1CA-A33C6E9D6F5C}" presName="linearFlow" presStyleCnt="0">
        <dgm:presLayoutVars>
          <dgm:dir/>
          <dgm:resizeHandles val="exact"/>
        </dgm:presLayoutVars>
      </dgm:prSet>
      <dgm:spPr/>
    </dgm:pt>
    <dgm:pt modelId="{61B7891C-C415-4929-B86B-CB165DA22123}" type="pres">
      <dgm:prSet presAssocID="{C20E5CC4-2FC9-4F01-8C08-9974F746456E}" presName="comp" presStyleCnt="0"/>
      <dgm:spPr/>
    </dgm:pt>
    <dgm:pt modelId="{E858E648-025D-459D-8921-8E6EF337F71B}" type="pres">
      <dgm:prSet presAssocID="{C20E5CC4-2FC9-4F01-8C08-9974F746456E}" presName="rect2" presStyleLbl="node1" presStyleIdx="0" presStyleCnt="3">
        <dgm:presLayoutVars>
          <dgm:bulletEnabled val="1"/>
        </dgm:presLayoutVars>
      </dgm:prSet>
      <dgm:spPr/>
      <dgm:t>
        <a:bodyPr/>
        <a:lstStyle/>
        <a:p>
          <a:endParaRPr lang="en-US"/>
        </a:p>
      </dgm:t>
    </dgm:pt>
    <dgm:pt modelId="{F2C34CE4-8A58-4297-BD98-966CBA91902D}" type="pres">
      <dgm:prSet presAssocID="{C20E5CC4-2FC9-4F01-8C08-9974F746456E}"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87DF89A1-7739-49B5-950D-30BC781B9AB3}" type="pres">
      <dgm:prSet presAssocID="{8F0DEAC7-7DA5-48D6-A555-7B355F99FF16}" presName="sibTrans" presStyleCnt="0"/>
      <dgm:spPr/>
    </dgm:pt>
    <dgm:pt modelId="{EE736443-0347-4660-A26A-912B8A6E6A0E}" type="pres">
      <dgm:prSet presAssocID="{285FFCDC-3968-4A02-A46D-B86E855D11F1}" presName="comp" presStyleCnt="0"/>
      <dgm:spPr/>
    </dgm:pt>
    <dgm:pt modelId="{350A1396-0321-4481-89E5-6E581303215A}" type="pres">
      <dgm:prSet presAssocID="{285FFCDC-3968-4A02-A46D-B86E855D11F1}" presName="rect2" presStyleLbl="node1" presStyleIdx="1" presStyleCnt="3">
        <dgm:presLayoutVars>
          <dgm:bulletEnabled val="1"/>
        </dgm:presLayoutVars>
      </dgm:prSet>
      <dgm:spPr/>
      <dgm:t>
        <a:bodyPr/>
        <a:lstStyle/>
        <a:p>
          <a:endParaRPr lang="en-US"/>
        </a:p>
      </dgm:t>
    </dgm:pt>
    <dgm:pt modelId="{415EDD1C-A7B6-4199-8909-BA03C81FE4E2}" type="pres">
      <dgm:prSet presAssocID="{285FFCDC-3968-4A02-A46D-B86E855D11F1}"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pt>
    <dgm:pt modelId="{5A2366B6-94D1-41CC-AA21-AC96CAA35480}" type="pres">
      <dgm:prSet presAssocID="{9A1CFF4D-10C8-4F5B-B4B0-C5BEC184A017}" presName="sibTrans" presStyleCnt="0"/>
      <dgm:spPr/>
    </dgm:pt>
    <dgm:pt modelId="{69783FFF-4E69-4C51-B8F8-743A1046724D}" type="pres">
      <dgm:prSet presAssocID="{C8E7B6F9-4C27-4C77-A4C6-48EF985D21DD}" presName="comp" presStyleCnt="0"/>
      <dgm:spPr/>
    </dgm:pt>
    <dgm:pt modelId="{ADCA1E8A-B9B4-4A74-AFD2-A2F873A044B5}" type="pres">
      <dgm:prSet presAssocID="{C8E7B6F9-4C27-4C77-A4C6-48EF985D21DD}" presName="rect2" presStyleLbl="node1" presStyleIdx="2" presStyleCnt="3">
        <dgm:presLayoutVars>
          <dgm:bulletEnabled val="1"/>
        </dgm:presLayoutVars>
      </dgm:prSet>
      <dgm:spPr/>
      <dgm:t>
        <a:bodyPr/>
        <a:lstStyle/>
        <a:p>
          <a:endParaRPr lang="en-US"/>
        </a:p>
      </dgm:t>
    </dgm:pt>
    <dgm:pt modelId="{58550BC9-6DA6-4DE1-A1EB-CB44AE19ABA4}" type="pres">
      <dgm:prSet presAssocID="{C8E7B6F9-4C27-4C77-A4C6-48EF985D21DD}"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Lst>
  <dgm:cxnLst>
    <dgm:cxn modelId="{7245FBC9-2486-487B-9779-59BE849D443E}" srcId="{3CDA5FF5-E517-4C03-B1CA-A33C6E9D6F5C}" destId="{285FFCDC-3968-4A02-A46D-B86E855D11F1}" srcOrd="1" destOrd="0" parTransId="{C1E0554D-C522-48ED-A83B-0888F163DD0C}" sibTransId="{9A1CFF4D-10C8-4F5B-B4B0-C5BEC184A017}"/>
    <dgm:cxn modelId="{5384DD1F-E8B2-4963-BAA9-0313B5EDE7EA}" type="presOf" srcId="{C8E7B6F9-4C27-4C77-A4C6-48EF985D21DD}" destId="{ADCA1E8A-B9B4-4A74-AFD2-A2F873A044B5}" srcOrd="0" destOrd="0" presId="urn:microsoft.com/office/officeart/2008/layout/AlternatingPictureBlocks"/>
    <dgm:cxn modelId="{6FB3A1FA-999D-4121-8827-39EBAE2DA082}" srcId="{3CDA5FF5-E517-4C03-B1CA-A33C6E9D6F5C}" destId="{C20E5CC4-2FC9-4F01-8C08-9974F746456E}" srcOrd="0" destOrd="0" parTransId="{0823E9FD-9BB1-48E9-84C5-0466A3AE6E6B}" sibTransId="{8F0DEAC7-7DA5-48D6-A555-7B355F99FF16}"/>
    <dgm:cxn modelId="{1C5E38A6-92AA-4BED-9485-ADA2795CCBC3}" srcId="{3CDA5FF5-E517-4C03-B1CA-A33C6E9D6F5C}" destId="{C8E7B6F9-4C27-4C77-A4C6-48EF985D21DD}" srcOrd="2" destOrd="0" parTransId="{864B9FD5-858D-4309-AACD-5E5B1A24017D}" sibTransId="{9D7BB832-B711-489A-81BD-9DFBE28AD77D}"/>
    <dgm:cxn modelId="{E4F884B8-AD47-41BA-BFE1-94E390E59437}" type="presOf" srcId="{C20E5CC4-2FC9-4F01-8C08-9974F746456E}" destId="{E858E648-025D-459D-8921-8E6EF337F71B}" srcOrd="0" destOrd="0" presId="urn:microsoft.com/office/officeart/2008/layout/AlternatingPictureBlocks"/>
    <dgm:cxn modelId="{59E8ED79-764C-4C5A-9461-4DBE2673175C}" type="presOf" srcId="{285FFCDC-3968-4A02-A46D-B86E855D11F1}" destId="{350A1396-0321-4481-89E5-6E581303215A}" srcOrd="0" destOrd="0" presId="urn:microsoft.com/office/officeart/2008/layout/AlternatingPictureBlocks"/>
    <dgm:cxn modelId="{1F45F7F9-C65C-4801-B1AA-8AC7A30DB120}" type="presOf" srcId="{3CDA5FF5-E517-4C03-B1CA-A33C6E9D6F5C}" destId="{8991E04C-C372-4421-854A-88FE1F3B4DFE}" srcOrd="0" destOrd="0" presId="urn:microsoft.com/office/officeart/2008/layout/AlternatingPictureBlocks"/>
    <dgm:cxn modelId="{5E3DAF24-5BF1-4077-BBB0-689B2960A013}" type="presParOf" srcId="{8991E04C-C372-4421-854A-88FE1F3B4DFE}" destId="{61B7891C-C415-4929-B86B-CB165DA22123}" srcOrd="0" destOrd="0" presId="urn:microsoft.com/office/officeart/2008/layout/AlternatingPictureBlocks"/>
    <dgm:cxn modelId="{4C7C8083-9E0F-49E0-B56E-DA80079E86A3}" type="presParOf" srcId="{61B7891C-C415-4929-B86B-CB165DA22123}" destId="{E858E648-025D-459D-8921-8E6EF337F71B}" srcOrd="0" destOrd="0" presId="urn:microsoft.com/office/officeart/2008/layout/AlternatingPictureBlocks"/>
    <dgm:cxn modelId="{51741C10-D654-43F8-9BAC-BB61A9C78E74}" type="presParOf" srcId="{61B7891C-C415-4929-B86B-CB165DA22123}" destId="{F2C34CE4-8A58-4297-BD98-966CBA91902D}" srcOrd="1" destOrd="0" presId="urn:microsoft.com/office/officeart/2008/layout/AlternatingPictureBlocks"/>
    <dgm:cxn modelId="{ECCD0A09-61EE-4240-BDB9-97B05DD17B19}" type="presParOf" srcId="{8991E04C-C372-4421-854A-88FE1F3B4DFE}" destId="{87DF89A1-7739-49B5-950D-30BC781B9AB3}" srcOrd="1" destOrd="0" presId="urn:microsoft.com/office/officeart/2008/layout/AlternatingPictureBlocks"/>
    <dgm:cxn modelId="{AD35E32E-6004-4EB3-8B03-3DCA49DC810C}" type="presParOf" srcId="{8991E04C-C372-4421-854A-88FE1F3B4DFE}" destId="{EE736443-0347-4660-A26A-912B8A6E6A0E}" srcOrd="2" destOrd="0" presId="urn:microsoft.com/office/officeart/2008/layout/AlternatingPictureBlocks"/>
    <dgm:cxn modelId="{959AC6EE-CFD4-4A4A-AA2E-8A5666015408}" type="presParOf" srcId="{EE736443-0347-4660-A26A-912B8A6E6A0E}" destId="{350A1396-0321-4481-89E5-6E581303215A}" srcOrd="0" destOrd="0" presId="urn:microsoft.com/office/officeart/2008/layout/AlternatingPictureBlocks"/>
    <dgm:cxn modelId="{99928DD5-DDC1-428B-B3DB-297AEB7B9943}" type="presParOf" srcId="{EE736443-0347-4660-A26A-912B8A6E6A0E}" destId="{415EDD1C-A7B6-4199-8909-BA03C81FE4E2}" srcOrd="1" destOrd="0" presId="urn:microsoft.com/office/officeart/2008/layout/AlternatingPictureBlocks"/>
    <dgm:cxn modelId="{0DBBCE63-9C70-4316-9ADE-01821694E03F}" type="presParOf" srcId="{8991E04C-C372-4421-854A-88FE1F3B4DFE}" destId="{5A2366B6-94D1-41CC-AA21-AC96CAA35480}" srcOrd="3" destOrd="0" presId="urn:microsoft.com/office/officeart/2008/layout/AlternatingPictureBlocks"/>
    <dgm:cxn modelId="{BC40AC62-2D92-49EF-9634-C5217D64B06E}" type="presParOf" srcId="{8991E04C-C372-4421-854A-88FE1F3B4DFE}" destId="{69783FFF-4E69-4C51-B8F8-743A1046724D}" srcOrd="4" destOrd="0" presId="urn:microsoft.com/office/officeart/2008/layout/AlternatingPictureBlocks"/>
    <dgm:cxn modelId="{0B11F111-4962-401A-8D04-646B51BE75B5}" type="presParOf" srcId="{69783FFF-4E69-4C51-B8F8-743A1046724D}" destId="{ADCA1E8A-B9B4-4A74-AFD2-A2F873A044B5}" srcOrd="0" destOrd="0" presId="urn:microsoft.com/office/officeart/2008/layout/AlternatingPictureBlocks"/>
    <dgm:cxn modelId="{9B0E72EA-2E0D-4F69-8BBE-BE5BCE40D906}" type="presParOf" srcId="{69783FFF-4E69-4C51-B8F8-743A1046724D}" destId="{58550BC9-6DA6-4DE1-A1EB-CB44AE19ABA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6353CE-CC86-4B2B-A7AE-F87F95CF6D8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8FCFC1CE-2C92-4D3B-AC46-E46CF9CF6B59}">
      <dgm:prSet phldrT="[Text]"/>
      <dgm:spPr>
        <a:xfrm>
          <a:off x="0" y="0"/>
          <a:ext cx="6995160" cy="1394460"/>
        </a:xfrm>
        <a:prstGeom prst="roundRect">
          <a:avLst>
            <a:gd name="adj" fmla="val 10000"/>
          </a:avLst>
        </a:prstGeom>
        <a:solidFill>
          <a:srgbClr val="4BACC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Present health insurance carrier ID card</a:t>
          </a:r>
          <a:endParaRPr lang="en-US" dirty="0">
            <a:solidFill>
              <a:sysClr val="windowText" lastClr="000000"/>
            </a:solidFill>
            <a:latin typeface="Calibri"/>
            <a:ea typeface="+mn-ea"/>
            <a:cs typeface="+mn-cs"/>
          </a:endParaRPr>
        </a:p>
      </dgm:t>
    </dgm:pt>
    <dgm:pt modelId="{719B3BDD-807F-40AF-8AE8-22972EDBA27A}" type="parTrans" cxnId="{C599677C-3CCB-45D4-A485-D877A126A258}">
      <dgm:prSet/>
      <dgm:spPr/>
      <dgm:t>
        <a:bodyPr/>
        <a:lstStyle/>
        <a:p>
          <a:endParaRPr lang="en-US"/>
        </a:p>
      </dgm:t>
    </dgm:pt>
    <dgm:pt modelId="{EF82CDE2-F923-46DD-B03A-FD74F8A1A133}" type="sibTrans" cxnId="{C599677C-3CCB-45D4-A485-D877A126A258}">
      <dgm:prSet/>
      <dgm:spPr>
        <a:xfrm>
          <a:off x="6088761" y="1057465"/>
          <a:ext cx="906399" cy="906399"/>
        </a:xfrm>
        <a:prstGeom prst="downArrow">
          <a:avLst>
            <a:gd name="adj1" fmla="val 55000"/>
            <a:gd name="adj2" fmla="val 45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559E8179-5D88-4140-905B-1612B7FDB484}">
      <dgm:prSet phldrT="[Text]"/>
      <dgm:spPr>
        <a:xfrm>
          <a:off x="617219" y="1626869"/>
          <a:ext cx="6995160" cy="1394460"/>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Complete visit with the healthcare provider</a:t>
          </a:r>
          <a:endParaRPr lang="en-US" dirty="0">
            <a:solidFill>
              <a:sysClr val="windowText" lastClr="000000"/>
            </a:solidFill>
            <a:latin typeface="Calibri"/>
            <a:ea typeface="+mn-ea"/>
            <a:cs typeface="+mn-cs"/>
          </a:endParaRPr>
        </a:p>
      </dgm:t>
    </dgm:pt>
    <dgm:pt modelId="{626B9936-2F61-4241-8EA6-5E3D40803E2F}" type="parTrans" cxnId="{CD646592-1AB4-416D-AC6C-2C8F5C27BA12}">
      <dgm:prSet/>
      <dgm:spPr/>
      <dgm:t>
        <a:bodyPr/>
        <a:lstStyle/>
        <a:p>
          <a:endParaRPr lang="en-US"/>
        </a:p>
      </dgm:t>
    </dgm:pt>
    <dgm:pt modelId="{493C32C3-EDBA-4907-8E2C-75830E98DF60}" type="sibTrans" cxnId="{CD646592-1AB4-416D-AC6C-2C8F5C27BA12}">
      <dgm:prSet/>
      <dgm:spPr>
        <a:xfrm>
          <a:off x="6705980" y="2675039"/>
          <a:ext cx="906399" cy="906399"/>
        </a:xfrm>
        <a:prstGeom prst="downArrow">
          <a:avLst>
            <a:gd name="adj1" fmla="val 55000"/>
            <a:gd name="adj2" fmla="val 45000"/>
          </a:avLst>
        </a:prstGeom>
        <a:solidFill>
          <a:srgbClr val="4BACC6">
            <a:tint val="40000"/>
            <a:alpha val="90000"/>
            <a:hueOff val="-10740482"/>
            <a:satOff val="48253"/>
            <a:lumOff val="3317"/>
            <a:alphaOff val="0"/>
          </a:srgbClr>
        </a:solidFill>
        <a:ln w="25400" cap="flat" cmpd="sng" algn="ctr">
          <a:solidFill>
            <a:srgbClr val="4BACC6">
              <a:tint val="40000"/>
              <a:alpha val="9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8108864A-439F-4D03-B749-161050417F51}">
      <dgm:prSet phldrT="[Text]"/>
      <dgm:spPr>
        <a:xfrm>
          <a:off x="617219" y="1626869"/>
          <a:ext cx="6995160" cy="1394460"/>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Provider will submit information to health insurance carrier	</a:t>
          </a:r>
          <a:endParaRPr lang="en-US" dirty="0">
            <a:solidFill>
              <a:sysClr val="windowText" lastClr="000000"/>
            </a:solidFill>
            <a:latin typeface="Calibri"/>
            <a:ea typeface="+mn-ea"/>
            <a:cs typeface="+mn-cs"/>
          </a:endParaRPr>
        </a:p>
      </dgm:t>
    </dgm:pt>
    <dgm:pt modelId="{3FB29CA5-EACB-447F-B1D2-307360D343A6}" type="parTrans" cxnId="{C611073A-9E74-4654-AA3C-8E86B892B6E2}">
      <dgm:prSet/>
      <dgm:spPr/>
      <dgm:t>
        <a:bodyPr/>
        <a:lstStyle/>
        <a:p>
          <a:endParaRPr lang="en-US"/>
        </a:p>
      </dgm:t>
    </dgm:pt>
    <dgm:pt modelId="{73D1FEC2-CB0D-4367-833F-4466399197E8}" type="sibTrans" cxnId="{C611073A-9E74-4654-AA3C-8E86B892B6E2}">
      <dgm:prSet/>
      <dgm:spPr/>
      <dgm:t>
        <a:bodyPr/>
        <a:lstStyle/>
        <a:p>
          <a:endParaRPr lang="en-US"/>
        </a:p>
      </dgm:t>
    </dgm:pt>
    <dgm:pt modelId="{BF28B456-BC84-4373-85C5-AB7B5E2CA02E}">
      <dgm:prSet phldrT="[Text]"/>
      <dgm:spPr>
        <a:xfrm>
          <a:off x="617219" y="1626869"/>
          <a:ext cx="6995160" cy="1394460"/>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Provider will issue a detailed bill or statement</a:t>
          </a:r>
          <a:endParaRPr lang="en-US" dirty="0">
            <a:solidFill>
              <a:sysClr val="windowText" lastClr="000000"/>
            </a:solidFill>
            <a:latin typeface="Calibri"/>
            <a:ea typeface="+mn-ea"/>
            <a:cs typeface="+mn-cs"/>
          </a:endParaRPr>
        </a:p>
      </dgm:t>
    </dgm:pt>
    <dgm:pt modelId="{39985600-3D0F-4A4A-AA04-8B207818B4FE}" type="parTrans" cxnId="{AF026440-9B13-448F-B7E2-08FAC3E7E2BC}">
      <dgm:prSet/>
      <dgm:spPr/>
      <dgm:t>
        <a:bodyPr/>
        <a:lstStyle/>
        <a:p>
          <a:endParaRPr lang="en-US"/>
        </a:p>
      </dgm:t>
    </dgm:pt>
    <dgm:pt modelId="{719EA9CA-5651-415A-8D45-028D734A9EF2}" type="sibTrans" cxnId="{AF026440-9B13-448F-B7E2-08FAC3E7E2BC}">
      <dgm:prSet/>
      <dgm:spPr/>
      <dgm:t>
        <a:bodyPr/>
        <a:lstStyle/>
        <a:p>
          <a:endParaRPr lang="en-US"/>
        </a:p>
      </dgm:t>
    </dgm:pt>
    <dgm:pt modelId="{FBF07BF1-1AB8-4711-8F2D-F42B9CF88739}">
      <dgm:prSet phldrT="[Text]"/>
      <dgm:spPr>
        <a:xfrm>
          <a:off x="1234439" y="3253739"/>
          <a:ext cx="6995160" cy="1394460"/>
        </a:xfrm>
        <a:prstGeom prst="roundRect">
          <a:avLst>
            <a:gd name="adj" fmla="val 10000"/>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Pay the bill using the Choice Strategies Card</a:t>
          </a:r>
          <a:endParaRPr lang="en-US" dirty="0">
            <a:solidFill>
              <a:sysClr val="windowText" lastClr="000000"/>
            </a:solidFill>
            <a:latin typeface="Calibri"/>
            <a:ea typeface="+mn-ea"/>
            <a:cs typeface="+mn-cs"/>
          </a:endParaRPr>
        </a:p>
      </dgm:t>
    </dgm:pt>
    <dgm:pt modelId="{01ED0ADF-3CEF-4D17-921C-28DA67727B71}" type="parTrans" cxnId="{3A0A40A7-2512-4618-8A0F-7EDEAF1395DF}">
      <dgm:prSet/>
      <dgm:spPr/>
      <dgm:t>
        <a:bodyPr/>
        <a:lstStyle/>
        <a:p>
          <a:endParaRPr lang="en-US"/>
        </a:p>
      </dgm:t>
    </dgm:pt>
    <dgm:pt modelId="{DC6ACB71-E08B-461D-A943-B1D77FAF94E1}" type="sibTrans" cxnId="{3A0A40A7-2512-4618-8A0F-7EDEAF1395DF}">
      <dgm:prSet/>
      <dgm:spPr/>
      <dgm:t>
        <a:bodyPr/>
        <a:lstStyle/>
        <a:p>
          <a:endParaRPr lang="en-US"/>
        </a:p>
      </dgm:t>
    </dgm:pt>
    <dgm:pt modelId="{B446FC57-8277-4876-8A5C-47E4C32D3BED}">
      <dgm:prSet phldrT="[Text]"/>
      <dgm:spPr>
        <a:xfrm>
          <a:off x="1234439" y="3253739"/>
          <a:ext cx="6995160" cy="1394460"/>
        </a:xfrm>
        <a:prstGeom prst="roundRect">
          <a:avLst>
            <a:gd name="adj" fmla="val 10000"/>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Provide the card number on the provider bill within the billing section </a:t>
          </a:r>
          <a:endParaRPr lang="en-US" dirty="0">
            <a:solidFill>
              <a:sysClr val="windowText" lastClr="000000"/>
            </a:solidFill>
            <a:latin typeface="Calibri"/>
            <a:ea typeface="+mn-ea"/>
            <a:cs typeface="+mn-cs"/>
          </a:endParaRPr>
        </a:p>
      </dgm:t>
    </dgm:pt>
    <dgm:pt modelId="{49C77DBC-D014-4F70-AE82-F603B35797C3}" type="parTrans" cxnId="{8B0A69AA-5FDC-42DA-91D4-9976AD066BC8}">
      <dgm:prSet/>
      <dgm:spPr/>
      <dgm:t>
        <a:bodyPr/>
        <a:lstStyle/>
        <a:p>
          <a:endParaRPr lang="en-US"/>
        </a:p>
      </dgm:t>
    </dgm:pt>
    <dgm:pt modelId="{8A1DF746-944C-48AC-9CAA-9E78A66B9717}" type="sibTrans" cxnId="{8B0A69AA-5FDC-42DA-91D4-9976AD066BC8}">
      <dgm:prSet/>
      <dgm:spPr/>
      <dgm:t>
        <a:bodyPr/>
        <a:lstStyle/>
        <a:p>
          <a:endParaRPr lang="en-US"/>
        </a:p>
      </dgm:t>
    </dgm:pt>
    <dgm:pt modelId="{2DFD9C5A-C0CD-4561-8BB2-B97899FCCCF7}">
      <dgm:prSet phldrT="[Text]"/>
      <dgm:spPr>
        <a:xfrm>
          <a:off x="617219" y="1626869"/>
          <a:ext cx="6995160" cy="1394460"/>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Carrier will  make adjustments and issue an Explanation of Benefits (EOB)</a:t>
          </a:r>
          <a:endParaRPr lang="en-US" dirty="0">
            <a:solidFill>
              <a:sysClr val="windowText" lastClr="000000"/>
            </a:solidFill>
            <a:latin typeface="Calibri"/>
            <a:ea typeface="+mn-ea"/>
            <a:cs typeface="+mn-cs"/>
          </a:endParaRPr>
        </a:p>
      </dgm:t>
    </dgm:pt>
    <dgm:pt modelId="{4E867037-8333-4D6C-B473-56F4C5E06AF7}" type="parTrans" cxnId="{AAF04616-5244-4C6A-B73D-9EBEE65A812B}">
      <dgm:prSet/>
      <dgm:spPr/>
      <dgm:t>
        <a:bodyPr/>
        <a:lstStyle/>
        <a:p>
          <a:endParaRPr lang="en-US"/>
        </a:p>
      </dgm:t>
    </dgm:pt>
    <dgm:pt modelId="{7A134D33-4427-455B-8B08-32A9DC1E4D72}" type="sibTrans" cxnId="{AAF04616-5244-4C6A-B73D-9EBEE65A812B}">
      <dgm:prSet/>
      <dgm:spPr/>
      <dgm:t>
        <a:bodyPr/>
        <a:lstStyle/>
        <a:p>
          <a:endParaRPr lang="en-US"/>
        </a:p>
      </dgm:t>
    </dgm:pt>
    <dgm:pt modelId="{E22796BB-688D-45B4-AE05-9A350613E4C1}">
      <dgm:prSet phldrT="[Text]"/>
      <dgm:spPr>
        <a:xfrm>
          <a:off x="0" y="0"/>
          <a:ext cx="6995160" cy="1394460"/>
        </a:xfrm>
        <a:prstGeom prst="roundRect">
          <a:avLst>
            <a:gd name="adj" fmla="val 10000"/>
          </a:avLst>
        </a:prstGeom>
        <a:solidFill>
          <a:srgbClr val="4BACC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Pay copay if applicable</a:t>
          </a:r>
          <a:endParaRPr lang="en-US" dirty="0">
            <a:solidFill>
              <a:sysClr val="windowText" lastClr="000000"/>
            </a:solidFill>
            <a:latin typeface="Calibri"/>
            <a:ea typeface="+mn-ea"/>
            <a:cs typeface="+mn-cs"/>
          </a:endParaRPr>
        </a:p>
      </dgm:t>
    </dgm:pt>
    <dgm:pt modelId="{B9F1E265-411F-4203-ABD1-9A8401501562}" type="sibTrans" cxnId="{03560CA5-C29D-4927-A8B7-15A58B49A220}">
      <dgm:prSet/>
      <dgm:spPr/>
      <dgm:t>
        <a:bodyPr/>
        <a:lstStyle/>
        <a:p>
          <a:endParaRPr lang="en-US"/>
        </a:p>
      </dgm:t>
    </dgm:pt>
    <dgm:pt modelId="{B485C174-DE9F-43A1-9FE6-E6C5DB780222}" type="parTrans" cxnId="{03560CA5-C29D-4927-A8B7-15A58B49A220}">
      <dgm:prSet/>
      <dgm:spPr/>
      <dgm:t>
        <a:bodyPr/>
        <a:lstStyle/>
        <a:p>
          <a:endParaRPr lang="en-US"/>
        </a:p>
      </dgm:t>
    </dgm:pt>
    <dgm:pt modelId="{2FF49D9F-569C-4558-8F21-B86EDEC94AE0}" type="pres">
      <dgm:prSet presAssocID="{6B6353CE-CC86-4B2B-A7AE-F87F95CF6D88}" presName="outerComposite" presStyleCnt="0">
        <dgm:presLayoutVars>
          <dgm:chMax val="5"/>
          <dgm:dir/>
          <dgm:resizeHandles val="exact"/>
        </dgm:presLayoutVars>
      </dgm:prSet>
      <dgm:spPr/>
      <dgm:t>
        <a:bodyPr/>
        <a:lstStyle/>
        <a:p>
          <a:endParaRPr lang="en-US"/>
        </a:p>
      </dgm:t>
    </dgm:pt>
    <dgm:pt modelId="{F6891D7D-A060-44EF-83FC-E5E4E7BAF0BF}" type="pres">
      <dgm:prSet presAssocID="{6B6353CE-CC86-4B2B-A7AE-F87F95CF6D88}" presName="dummyMaxCanvas" presStyleCnt="0">
        <dgm:presLayoutVars/>
      </dgm:prSet>
      <dgm:spPr/>
      <dgm:t>
        <a:bodyPr/>
        <a:lstStyle/>
        <a:p>
          <a:endParaRPr lang="en-US"/>
        </a:p>
      </dgm:t>
    </dgm:pt>
    <dgm:pt modelId="{7D2E3D75-99D5-4BC4-AA09-0470766822B6}" type="pres">
      <dgm:prSet presAssocID="{6B6353CE-CC86-4B2B-A7AE-F87F95CF6D88}" presName="ThreeNodes_1" presStyleLbl="node1" presStyleIdx="0" presStyleCnt="3">
        <dgm:presLayoutVars>
          <dgm:bulletEnabled val="1"/>
        </dgm:presLayoutVars>
      </dgm:prSet>
      <dgm:spPr/>
      <dgm:t>
        <a:bodyPr/>
        <a:lstStyle/>
        <a:p>
          <a:endParaRPr lang="en-US"/>
        </a:p>
      </dgm:t>
    </dgm:pt>
    <dgm:pt modelId="{F31B6773-C372-4F99-ACE5-3713205C43DA}" type="pres">
      <dgm:prSet presAssocID="{6B6353CE-CC86-4B2B-A7AE-F87F95CF6D88}" presName="ThreeNodes_2" presStyleLbl="node1" presStyleIdx="1" presStyleCnt="3">
        <dgm:presLayoutVars>
          <dgm:bulletEnabled val="1"/>
        </dgm:presLayoutVars>
      </dgm:prSet>
      <dgm:spPr/>
      <dgm:t>
        <a:bodyPr/>
        <a:lstStyle/>
        <a:p>
          <a:endParaRPr lang="en-US"/>
        </a:p>
      </dgm:t>
    </dgm:pt>
    <dgm:pt modelId="{AB8DD6EB-F8A7-432B-977A-BD4411C0B9E1}" type="pres">
      <dgm:prSet presAssocID="{6B6353CE-CC86-4B2B-A7AE-F87F95CF6D88}" presName="ThreeNodes_3" presStyleLbl="node1" presStyleIdx="2" presStyleCnt="3">
        <dgm:presLayoutVars>
          <dgm:bulletEnabled val="1"/>
        </dgm:presLayoutVars>
      </dgm:prSet>
      <dgm:spPr/>
      <dgm:t>
        <a:bodyPr/>
        <a:lstStyle/>
        <a:p>
          <a:endParaRPr lang="en-US"/>
        </a:p>
      </dgm:t>
    </dgm:pt>
    <dgm:pt modelId="{C464B6AC-B5F9-4C88-A251-F2E5975754B1}" type="pres">
      <dgm:prSet presAssocID="{6B6353CE-CC86-4B2B-A7AE-F87F95CF6D88}" presName="ThreeConn_1-2" presStyleLbl="fgAccFollowNode1" presStyleIdx="0" presStyleCnt="2">
        <dgm:presLayoutVars>
          <dgm:bulletEnabled val="1"/>
        </dgm:presLayoutVars>
      </dgm:prSet>
      <dgm:spPr/>
      <dgm:t>
        <a:bodyPr/>
        <a:lstStyle/>
        <a:p>
          <a:endParaRPr lang="en-US"/>
        </a:p>
      </dgm:t>
    </dgm:pt>
    <dgm:pt modelId="{0E2E89E2-5871-4156-9217-8D7B1B8ABE7E}" type="pres">
      <dgm:prSet presAssocID="{6B6353CE-CC86-4B2B-A7AE-F87F95CF6D88}" presName="ThreeConn_2-3" presStyleLbl="fgAccFollowNode1" presStyleIdx="1" presStyleCnt="2">
        <dgm:presLayoutVars>
          <dgm:bulletEnabled val="1"/>
        </dgm:presLayoutVars>
      </dgm:prSet>
      <dgm:spPr/>
      <dgm:t>
        <a:bodyPr/>
        <a:lstStyle/>
        <a:p>
          <a:endParaRPr lang="en-US"/>
        </a:p>
      </dgm:t>
    </dgm:pt>
    <dgm:pt modelId="{A2DC6E00-51C7-4BE9-A916-B1E7A7AD8A86}" type="pres">
      <dgm:prSet presAssocID="{6B6353CE-CC86-4B2B-A7AE-F87F95CF6D88}" presName="ThreeNodes_1_text" presStyleLbl="node1" presStyleIdx="2" presStyleCnt="3">
        <dgm:presLayoutVars>
          <dgm:bulletEnabled val="1"/>
        </dgm:presLayoutVars>
      </dgm:prSet>
      <dgm:spPr/>
      <dgm:t>
        <a:bodyPr/>
        <a:lstStyle/>
        <a:p>
          <a:endParaRPr lang="en-US"/>
        </a:p>
      </dgm:t>
    </dgm:pt>
    <dgm:pt modelId="{B68E2C35-880B-451F-A1DF-AF670D51F6F1}" type="pres">
      <dgm:prSet presAssocID="{6B6353CE-CC86-4B2B-A7AE-F87F95CF6D88}" presName="ThreeNodes_2_text" presStyleLbl="node1" presStyleIdx="2" presStyleCnt="3">
        <dgm:presLayoutVars>
          <dgm:bulletEnabled val="1"/>
        </dgm:presLayoutVars>
      </dgm:prSet>
      <dgm:spPr/>
      <dgm:t>
        <a:bodyPr/>
        <a:lstStyle/>
        <a:p>
          <a:endParaRPr lang="en-US"/>
        </a:p>
      </dgm:t>
    </dgm:pt>
    <dgm:pt modelId="{BB5AD85C-E34B-47B2-9163-E48F48133EF1}" type="pres">
      <dgm:prSet presAssocID="{6B6353CE-CC86-4B2B-A7AE-F87F95CF6D88}" presName="ThreeNodes_3_text" presStyleLbl="node1" presStyleIdx="2" presStyleCnt="3">
        <dgm:presLayoutVars>
          <dgm:bulletEnabled val="1"/>
        </dgm:presLayoutVars>
      </dgm:prSet>
      <dgm:spPr/>
      <dgm:t>
        <a:bodyPr/>
        <a:lstStyle/>
        <a:p>
          <a:endParaRPr lang="en-US"/>
        </a:p>
      </dgm:t>
    </dgm:pt>
  </dgm:ptLst>
  <dgm:cxnLst>
    <dgm:cxn modelId="{0066F8B1-0B51-409B-A151-70586282F6AC}" type="presOf" srcId="{8108864A-439F-4D03-B749-161050417F51}" destId="{F31B6773-C372-4F99-ACE5-3713205C43DA}" srcOrd="0" destOrd="1" presId="urn:microsoft.com/office/officeart/2005/8/layout/vProcess5"/>
    <dgm:cxn modelId="{0E022550-AAD5-4F3A-9D92-4E6717698299}" type="presOf" srcId="{2DFD9C5A-C0CD-4561-8BB2-B97899FCCCF7}" destId="{F31B6773-C372-4F99-ACE5-3713205C43DA}" srcOrd="0" destOrd="2" presId="urn:microsoft.com/office/officeart/2005/8/layout/vProcess5"/>
    <dgm:cxn modelId="{2F2FE42B-F553-40B0-BF6E-1E9045D6CDBE}" type="presOf" srcId="{6B6353CE-CC86-4B2B-A7AE-F87F95CF6D88}" destId="{2FF49D9F-569C-4558-8F21-B86EDEC94AE0}" srcOrd="0" destOrd="0" presId="urn:microsoft.com/office/officeart/2005/8/layout/vProcess5"/>
    <dgm:cxn modelId="{5A8BFE85-E9EA-48AD-B2B2-E17BD07B800B}" type="presOf" srcId="{E22796BB-688D-45B4-AE05-9A350613E4C1}" destId="{7D2E3D75-99D5-4BC4-AA09-0470766822B6}" srcOrd="0" destOrd="1" presId="urn:microsoft.com/office/officeart/2005/8/layout/vProcess5"/>
    <dgm:cxn modelId="{7073DD8B-5DE3-4476-954C-F87AAE80E408}" type="presOf" srcId="{559E8179-5D88-4140-905B-1612B7FDB484}" destId="{B68E2C35-880B-451F-A1DF-AF670D51F6F1}" srcOrd="1" destOrd="0" presId="urn:microsoft.com/office/officeart/2005/8/layout/vProcess5"/>
    <dgm:cxn modelId="{E6922F31-8B74-4F8B-B79F-CD1E52D948E1}" type="presOf" srcId="{BF28B456-BC84-4373-85C5-AB7B5E2CA02E}" destId="{B68E2C35-880B-451F-A1DF-AF670D51F6F1}" srcOrd="1" destOrd="3" presId="urn:microsoft.com/office/officeart/2005/8/layout/vProcess5"/>
    <dgm:cxn modelId="{F23103C2-D01D-4D85-BE83-AFB14EE46C85}" type="presOf" srcId="{B446FC57-8277-4876-8A5C-47E4C32D3BED}" destId="{BB5AD85C-E34B-47B2-9163-E48F48133EF1}" srcOrd="1" destOrd="1" presId="urn:microsoft.com/office/officeart/2005/8/layout/vProcess5"/>
    <dgm:cxn modelId="{859BA09E-2913-4AD6-9CBB-BA358B1B7716}" type="presOf" srcId="{B446FC57-8277-4876-8A5C-47E4C32D3BED}" destId="{AB8DD6EB-F8A7-432B-977A-BD4411C0B9E1}" srcOrd="0" destOrd="1" presId="urn:microsoft.com/office/officeart/2005/8/layout/vProcess5"/>
    <dgm:cxn modelId="{E0C13127-1455-4AA3-97F3-250570FF31BB}" type="presOf" srcId="{8108864A-439F-4D03-B749-161050417F51}" destId="{B68E2C35-880B-451F-A1DF-AF670D51F6F1}" srcOrd="1" destOrd="1" presId="urn:microsoft.com/office/officeart/2005/8/layout/vProcess5"/>
    <dgm:cxn modelId="{1876EB22-B5DC-4B03-8058-700A7C0CD8D4}" type="presOf" srcId="{8FCFC1CE-2C92-4D3B-AC46-E46CF9CF6B59}" destId="{A2DC6E00-51C7-4BE9-A916-B1E7A7AD8A86}" srcOrd="1" destOrd="0" presId="urn:microsoft.com/office/officeart/2005/8/layout/vProcess5"/>
    <dgm:cxn modelId="{14C915CF-DD8C-4B4F-93D1-D51C67A13E9F}" type="presOf" srcId="{EF82CDE2-F923-46DD-B03A-FD74F8A1A133}" destId="{C464B6AC-B5F9-4C88-A251-F2E5975754B1}" srcOrd="0" destOrd="0" presId="urn:microsoft.com/office/officeart/2005/8/layout/vProcess5"/>
    <dgm:cxn modelId="{595DF2A3-335C-48C1-9F96-D918D090C149}" type="presOf" srcId="{493C32C3-EDBA-4907-8E2C-75830E98DF60}" destId="{0E2E89E2-5871-4156-9217-8D7B1B8ABE7E}" srcOrd="0" destOrd="0" presId="urn:microsoft.com/office/officeart/2005/8/layout/vProcess5"/>
    <dgm:cxn modelId="{AF026440-9B13-448F-B7E2-08FAC3E7E2BC}" srcId="{559E8179-5D88-4140-905B-1612B7FDB484}" destId="{BF28B456-BC84-4373-85C5-AB7B5E2CA02E}" srcOrd="2" destOrd="0" parTransId="{39985600-3D0F-4A4A-AA04-8B207818B4FE}" sibTransId="{719EA9CA-5651-415A-8D45-028D734A9EF2}"/>
    <dgm:cxn modelId="{C599677C-3CCB-45D4-A485-D877A126A258}" srcId="{6B6353CE-CC86-4B2B-A7AE-F87F95CF6D88}" destId="{8FCFC1CE-2C92-4D3B-AC46-E46CF9CF6B59}" srcOrd="0" destOrd="0" parTransId="{719B3BDD-807F-40AF-8AE8-22972EDBA27A}" sibTransId="{EF82CDE2-F923-46DD-B03A-FD74F8A1A133}"/>
    <dgm:cxn modelId="{C611073A-9E74-4654-AA3C-8E86B892B6E2}" srcId="{559E8179-5D88-4140-905B-1612B7FDB484}" destId="{8108864A-439F-4D03-B749-161050417F51}" srcOrd="0" destOrd="0" parTransId="{3FB29CA5-EACB-447F-B1D2-307360D343A6}" sibTransId="{73D1FEC2-CB0D-4367-833F-4466399197E8}"/>
    <dgm:cxn modelId="{F6DA4339-1D69-4810-B92A-8BE7113A1D63}" type="presOf" srcId="{559E8179-5D88-4140-905B-1612B7FDB484}" destId="{F31B6773-C372-4F99-ACE5-3713205C43DA}" srcOrd="0" destOrd="0" presId="urn:microsoft.com/office/officeart/2005/8/layout/vProcess5"/>
    <dgm:cxn modelId="{370A7138-948D-4B20-8F24-0F0EA0BEB5F3}" type="presOf" srcId="{8FCFC1CE-2C92-4D3B-AC46-E46CF9CF6B59}" destId="{7D2E3D75-99D5-4BC4-AA09-0470766822B6}" srcOrd="0" destOrd="0" presId="urn:microsoft.com/office/officeart/2005/8/layout/vProcess5"/>
    <dgm:cxn modelId="{6A38F3AF-8969-420A-A2E9-4C970FDD8083}" type="presOf" srcId="{2DFD9C5A-C0CD-4561-8BB2-B97899FCCCF7}" destId="{B68E2C35-880B-451F-A1DF-AF670D51F6F1}" srcOrd="1" destOrd="2" presId="urn:microsoft.com/office/officeart/2005/8/layout/vProcess5"/>
    <dgm:cxn modelId="{03560CA5-C29D-4927-A8B7-15A58B49A220}" srcId="{8FCFC1CE-2C92-4D3B-AC46-E46CF9CF6B59}" destId="{E22796BB-688D-45B4-AE05-9A350613E4C1}" srcOrd="0" destOrd="0" parTransId="{B485C174-DE9F-43A1-9FE6-E6C5DB780222}" sibTransId="{B9F1E265-411F-4203-ABD1-9A8401501562}"/>
    <dgm:cxn modelId="{21277673-441F-4A3B-85CF-69918CCC0A83}" type="presOf" srcId="{BF28B456-BC84-4373-85C5-AB7B5E2CA02E}" destId="{F31B6773-C372-4F99-ACE5-3713205C43DA}" srcOrd="0" destOrd="3" presId="urn:microsoft.com/office/officeart/2005/8/layout/vProcess5"/>
    <dgm:cxn modelId="{AAF04616-5244-4C6A-B73D-9EBEE65A812B}" srcId="{559E8179-5D88-4140-905B-1612B7FDB484}" destId="{2DFD9C5A-C0CD-4561-8BB2-B97899FCCCF7}" srcOrd="1" destOrd="0" parTransId="{4E867037-8333-4D6C-B473-56F4C5E06AF7}" sibTransId="{7A134D33-4427-455B-8B08-32A9DC1E4D72}"/>
    <dgm:cxn modelId="{A46D3D56-9A5B-40ED-8251-A7A5FF888970}" type="presOf" srcId="{FBF07BF1-1AB8-4711-8F2D-F42B9CF88739}" destId="{BB5AD85C-E34B-47B2-9163-E48F48133EF1}" srcOrd="1" destOrd="0" presId="urn:microsoft.com/office/officeart/2005/8/layout/vProcess5"/>
    <dgm:cxn modelId="{65F6E6BC-212C-471C-B6F6-08EF908E660E}" type="presOf" srcId="{FBF07BF1-1AB8-4711-8F2D-F42B9CF88739}" destId="{AB8DD6EB-F8A7-432B-977A-BD4411C0B9E1}" srcOrd="0" destOrd="0" presId="urn:microsoft.com/office/officeart/2005/8/layout/vProcess5"/>
    <dgm:cxn modelId="{3A0A40A7-2512-4618-8A0F-7EDEAF1395DF}" srcId="{6B6353CE-CC86-4B2B-A7AE-F87F95CF6D88}" destId="{FBF07BF1-1AB8-4711-8F2D-F42B9CF88739}" srcOrd="2" destOrd="0" parTransId="{01ED0ADF-3CEF-4D17-921C-28DA67727B71}" sibTransId="{DC6ACB71-E08B-461D-A943-B1D77FAF94E1}"/>
    <dgm:cxn modelId="{CD646592-1AB4-416D-AC6C-2C8F5C27BA12}" srcId="{6B6353CE-CC86-4B2B-A7AE-F87F95CF6D88}" destId="{559E8179-5D88-4140-905B-1612B7FDB484}" srcOrd="1" destOrd="0" parTransId="{626B9936-2F61-4241-8EA6-5E3D40803E2F}" sibTransId="{493C32C3-EDBA-4907-8E2C-75830E98DF60}"/>
    <dgm:cxn modelId="{575B797C-F41E-40E7-9550-1689AA00EBED}" type="presOf" srcId="{E22796BB-688D-45B4-AE05-9A350613E4C1}" destId="{A2DC6E00-51C7-4BE9-A916-B1E7A7AD8A86}" srcOrd="1" destOrd="1" presId="urn:microsoft.com/office/officeart/2005/8/layout/vProcess5"/>
    <dgm:cxn modelId="{8B0A69AA-5FDC-42DA-91D4-9976AD066BC8}" srcId="{FBF07BF1-1AB8-4711-8F2D-F42B9CF88739}" destId="{B446FC57-8277-4876-8A5C-47E4C32D3BED}" srcOrd="0" destOrd="0" parTransId="{49C77DBC-D014-4F70-AE82-F603B35797C3}" sibTransId="{8A1DF746-944C-48AC-9CAA-9E78A66B9717}"/>
    <dgm:cxn modelId="{863F7533-D0B0-4C63-BE96-DE50E1637C1A}" type="presParOf" srcId="{2FF49D9F-569C-4558-8F21-B86EDEC94AE0}" destId="{F6891D7D-A060-44EF-83FC-E5E4E7BAF0BF}" srcOrd="0" destOrd="0" presId="urn:microsoft.com/office/officeart/2005/8/layout/vProcess5"/>
    <dgm:cxn modelId="{AC7C1C1D-0EA9-446A-8339-8EC0DE5ACBD5}" type="presParOf" srcId="{2FF49D9F-569C-4558-8F21-B86EDEC94AE0}" destId="{7D2E3D75-99D5-4BC4-AA09-0470766822B6}" srcOrd="1" destOrd="0" presId="urn:microsoft.com/office/officeart/2005/8/layout/vProcess5"/>
    <dgm:cxn modelId="{1480476F-6398-46F4-88BE-6C4E78E3441B}" type="presParOf" srcId="{2FF49D9F-569C-4558-8F21-B86EDEC94AE0}" destId="{F31B6773-C372-4F99-ACE5-3713205C43DA}" srcOrd="2" destOrd="0" presId="urn:microsoft.com/office/officeart/2005/8/layout/vProcess5"/>
    <dgm:cxn modelId="{86A0F6E0-47BE-4531-B8CE-A82A6622AA6E}" type="presParOf" srcId="{2FF49D9F-569C-4558-8F21-B86EDEC94AE0}" destId="{AB8DD6EB-F8A7-432B-977A-BD4411C0B9E1}" srcOrd="3" destOrd="0" presId="urn:microsoft.com/office/officeart/2005/8/layout/vProcess5"/>
    <dgm:cxn modelId="{6434DFE6-AAE8-445D-8D05-BB59E773AB10}" type="presParOf" srcId="{2FF49D9F-569C-4558-8F21-B86EDEC94AE0}" destId="{C464B6AC-B5F9-4C88-A251-F2E5975754B1}" srcOrd="4" destOrd="0" presId="urn:microsoft.com/office/officeart/2005/8/layout/vProcess5"/>
    <dgm:cxn modelId="{D47C7288-7C52-4124-97DB-8940EA9D69B4}" type="presParOf" srcId="{2FF49D9F-569C-4558-8F21-B86EDEC94AE0}" destId="{0E2E89E2-5871-4156-9217-8D7B1B8ABE7E}" srcOrd="5" destOrd="0" presId="urn:microsoft.com/office/officeart/2005/8/layout/vProcess5"/>
    <dgm:cxn modelId="{FE9882D8-CDDB-4454-9C1E-62D6578905DF}" type="presParOf" srcId="{2FF49D9F-569C-4558-8F21-B86EDEC94AE0}" destId="{A2DC6E00-51C7-4BE9-A916-B1E7A7AD8A86}" srcOrd="6" destOrd="0" presId="urn:microsoft.com/office/officeart/2005/8/layout/vProcess5"/>
    <dgm:cxn modelId="{A0EDB860-06A1-41D1-ABCD-DF5DE95EECD8}" type="presParOf" srcId="{2FF49D9F-569C-4558-8F21-B86EDEC94AE0}" destId="{B68E2C35-880B-451F-A1DF-AF670D51F6F1}" srcOrd="7" destOrd="0" presId="urn:microsoft.com/office/officeart/2005/8/layout/vProcess5"/>
    <dgm:cxn modelId="{3CC589C5-F980-4F6C-A869-0F9E90865D9D}" type="presParOf" srcId="{2FF49D9F-569C-4558-8F21-B86EDEC94AE0}" destId="{BB5AD85C-E34B-47B2-9163-E48F48133EF1}" srcOrd="8" destOrd="0" presId="urn:microsoft.com/office/officeart/2005/8/layout/v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6353CE-CC86-4B2B-A7AE-F87F95CF6D8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8FCFC1CE-2C92-4D3B-AC46-E46CF9CF6B59}">
      <dgm:prSet phldrT="[Text]"/>
      <dgm:spPr>
        <a:xfrm>
          <a:off x="0" y="0"/>
          <a:ext cx="6995160" cy="1371600"/>
        </a:xfrm>
        <a:prstGeom prst="roundRect">
          <a:avLst>
            <a:gd name="adj" fmla="val 10000"/>
          </a:avLst>
        </a:prstGeom>
        <a:solidFill>
          <a:srgbClr val="4BACC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Bring the prescription to pharmacy </a:t>
          </a:r>
          <a:endParaRPr lang="en-US" dirty="0">
            <a:solidFill>
              <a:sysClr val="windowText" lastClr="000000"/>
            </a:solidFill>
            <a:latin typeface="Calibri"/>
            <a:ea typeface="+mn-ea"/>
            <a:cs typeface="+mn-cs"/>
          </a:endParaRPr>
        </a:p>
      </dgm:t>
    </dgm:pt>
    <dgm:pt modelId="{719B3BDD-807F-40AF-8AE8-22972EDBA27A}" type="parTrans" cxnId="{C599677C-3CCB-45D4-A485-D877A126A258}">
      <dgm:prSet/>
      <dgm:spPr/>
      <dgm:t>
        <a:bodyPr/>
        <a:lstStyle/>
        <a:p>
          <a:endParaRPr lang="en-US"/>
        </a:p>
      </dgm:t>
    </dgm:pt>
    <dgm:pt modelId="{EF82CDE2-F923-46DD-B03A-FD74F8A1A133}" type="sibTrans" cxnId="{C599677C-3CCB-45D4-A485-D877A126A258}">
      <dgm:prSet/>
      <dgm:spPr>
        <a:xfrm>
          <a:off x="6103619" y="1040130"/>
          <a:ext cx="891540" cy="891540"/>
        </a:xfrm>
        <a:prstGeom prst="downArrow">
          <a:avLst>
            <a:gd name="adj1" fmla="val 55000"/>
            <a:gd name="adj2" fmla="val 45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559E8179-5D88-4140-905B-1612B7FDB484}">
      <dgm:prSet phldrT="[Text]"/>
      <dgm:spPr>
        <a:xfrm>
          <a:off x="617219" y="1600199"/>
          <a:ext cx="6995160" cy="1371600"/>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Pharmacist will advise of the prescription price </a:t>
          </a:r>
          <a:endParaRPr lang="en-US" dirty="0">
            <a:solidFill>
              <a:sysClr val="windowText" lastClr="000000"/>
            </a:solidFill>
            <a:latin typeface="Calibri"/>
            <a:ea typeface="+mn-ea"/>
            <a:cs typeface="+mn-cs"/>
          </a:endParaRPr>
        </a:p>
      </dgm:t>
    </dgm:pt>
    <dgm:pt modelId="{626B9936-2F61-4241-8EA6-5E3D40803E2F}" type="parTrans" cxnId="{CD646592-1AB4-416D-AC6C-2C8F5C27BA12}">
      <dgm:prSet/>
      <dgm:spPr/>
      <dgm:t>
        <a:bodyPr/>
        <a:lstStyle/>
        <a:p>
          <a:endParaRPr lang="en-US"/>
        </a:p>
      </dgm:t>
    </dgm:pt>
    <dgm:pt modelId="{493C32C3-EDBA-4907-8E2C-75830E98DF60}" type="sibTrans" cxnId="{CD646592-1AB4-416D-AC6C-2C8F5C27BA12}">
      <dgm:prSet/>
      <dgm:spPr>
        <a:xfrm>
          <a:off x="6720839" y="2631186"/>
          <a:ext cx="891540" cy="891540"/>
        </a:xfrm>
        <a:prstGeom prst="downArrow">
          <a:avLst>
            <a:gd name="adj1" fmla="val 55000"/>
            <a:gd name="adj2" fmla="val 45000"/>
          </a:avLst>
        </a:prstGeom>
        <a:solidFill>
          <a:srgbClr val="4BACC6">
            <a:tint val="40000"/>
            <a:alpha val="90000"/>
            <a:hueOff val="-10740482"/>
            <a:satOff val="48253"/>
            <a:lumOff val="3317"/>
            <a:alphaOff val="0"/>
          </a:srgbClr>
        </a:solidFill>
        <a:ln w="25400" cap="flat" cmpd="sng" algn="ctr">
          <a:solidFill>
            <a:srgbClr val="4BACC6">
              <a:tint val="40000"/>
              <a:alpha val="9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8108864A-439F-4D03-B749-161050417F51}">
      <dgm:prSet phldrT="[Text]"/>
      <dgm:spPr>
        <a:xfrm>
          <a:off x="617219" y="1600199"/>
          <a:ext cx="6995160" cy="1371600"/>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Make sure that the pharmacy has your updated insurance/benefit information</a:t>
          </a:r>
          <a:endParaRPr lang="en-US" dirty="0">
            <a:solidFill>
              <a:sysClr val="windowText" lastClr="000000"/>
            </a:solidFill>
            <a:latin typeface="Calibri"/>
            <a:ea typeface="+mn-ea"/>
            <a:cs typeface="+mn-cs"/>
          </a:endParaRPr>
        </a:p>
      </dgm:t>
    </dgm:pt>
    <dgm:pt modelId="{3FB29CA5-EACB-447F-B1D2-307360D343A6}" type="parTrans" cxnId="{C611073A-9E74-4654-AA3C-8E86B892B6E2}">
      <dgm:prSet/>
      <dgm:spPr/>
      <dgm:t>
        <a:bodyPr/>
        <a:lstStyle/>
        <a:p>
          <a:endParaRPr lang="en-US"/>
        </a:p>
      </dgm:t>
    </dgm:pt>
    <dgm:pt modelId="{73D1FEC2-CB0D-4367-833F-4466399197E8}" type="sibTrans" cxnId="{C611073A-9E74-4654-AA3C-8E86B892B6E2}">
      <dgm:prSet/>
      <dgm:spPr/>
      <dgm:t>
        <a:bodyPr/>
        <a:lstStyle/>
        <a:p>
          <a:endParaRPr lang="en-US"/>
        </a:p>
      </dgm:t>
    </dgm:pt>
    <dgm:pt modelId="{FBF07BF1-1AB8-4711-8F2D-F42B9CF88739}">
      <dgm:prSet phldrT="[Text]"/>
      <dgm:spPr>
        <a:xfrm>
          <a:off x="1234439" y="3200399"/>
          <a:ext cx="6995160" cy="1371600"/>
        </a:xfrm>
        <a:prstGeom prst="roundRect">
          <a:avLst>
            <a:gd name="adj" fmla="val 10000"/>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Pay the bill using the Choice Strategies Card</a:t>
          </a:r>
          <a:endParaRPr lang="en-US" dirty="0">
            <a:solidFill>
              <a:sysClr val="windowText" lastClr="000000"/>
            </a:solidFill>
            <a:latin typeface="Calibri"/>
            <a:ea typeface="+mn-ea"/>
            <a:cs typeface="+mn-cs"/>
          </a:endParaRPr>
        </a:p>
      </dgm:t>
    </dgm:pt>
    <dgm:pt modelId="{01ED0ADF-3CEF-4D17-921C-28DA67727B71}" type="parTrans" cxnId="{3A0A40A7-2512-4618-8A0F-7EDEAF1395DF}">
      <dgm:prSet/>
      <dgm:spPr/>
      <dgm:t>
        <a:bodyPr/>
        <a:lstStyle/>
        <a:p>
          <a:endParaRPr lang="en-US"/>
        </a:p>
      </dgm:t>
    </dgm:pt>
    <dgm:pt modelId="{DC6ACB71-E08B-461D-A943-B1D77FAF94E1}" type="sibTrans" cxnId="{3A0A40A7-2512-4618-8A0F-7EDEAF1395DF}">
      <dgm:prSet/>
      <dgm:spPr/>
      <dgm:t>
        <a:bodyPr/>
        <a:lstStyle/>
        <a:p>
          <a:endParaRPr lang="en-US"/>
        </a:p>
      </dgm:t>
    </dgm:pt>
    <dgm:pt modelId="{B446FC57-8277-4876-8A5C-47E4C32D3BED}">
      <dgm:prSet phldrT="[Text]"/>
      <dgm:spPr>
        <a:xfrm>
          <a:off x="1234439" y="3200399"/>
          <a:ext cx="6995160" cy="1371600"/>
        </a:xfrm>
        <a:prstGeom prst="roundRect">
          <a:avLst>
            <a:gd name="adj" fmla="val 10000"/>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US" dirty="0" smtClean="0">
              <a:solidFill>
                <a:sysClr val="windowText" lastClr="000000"/>
              </a:solidFill>
              <a:latin typeface="Calibri"/>
              <a:ea typeface="+mn-ea"/>
              <a:cs typeface="+mn-cs"/>
            </a:rPr>
            <a:t>Swipe the card as credit vs. debit for your convenience </a:t>
          </a:r>
          <a:endParaRPr lang="en-US" dirty="0">
            <a:solidFill>
              <a:sysClr val="windowText" lastClr="000000"/>
            </a:solidFill>
            <a:latin typeface="Calibri"/>
            <a:ea typeface="+mn-ea"/>
            <a:cs typeface="+mn-cs"/>
          </a:endParaRPr>
        </a:p>
      </dgm:t>
    </dgm:pt>
    <dgm:pt modelId="{49C77DBC-D014-4F70-AE82-F603B35797C3}" type="parTrans" cxnId="{8B0A69AA-5FDC-42DA-91D4-9976AD066BC8}">
      <dgm:prSet/>
      <dgm:spPr/>
      <dgm:t>
        <a:bodyPr/>
        <a:lstStyle/>
        <a:p>
          <a:endParaRPr lang="en-US"/>
        </a:p>
      </dgm:t>
    </dgm:pt>
    <dgm:pt modelId="{8A1DF746-944C-48AC-9CAA-9E78A66B9717}" type="sibTrans" cxnId="{8B0A69AA-5FDC-42DA-91D4-9976AD066BC8}">
      <dgm:prSet/>
      <dgm:spPr/>
      <dgm:t>
        <a:bodyPr/>
        <a:lstStyle/>
        <a:p>
          <a:endParaRPr lang="en-US"/>
        </a:p>
      </dgm:t>
    </dgm:pt>
    <dgm:pt modelId="{54B31CFE-8CD2-416B-8DB3-8C872B0DC5E9}" type="pres">
      <dgm:prSet presAssocID="{6B6353CE-CC86-4B2B-A7AE-F87F95CF6D88}" presName="outerComposite" presStyleCnt="0">
        <dgm:presLayoutVars>
          <dgm:chMax val="5"/>
          <dgm:dir/>
          <dgm:resizeHandles val="exact"/>
        </dgm:presLayoutVars>
      </dgm:prSet>
      <dgm:spPr/>
      <dgm:t>
        <a:bodyPr/>
        <a:lstStyle/>
        <a:p>
          <a:endParaRPr lang="en-US"/>
        </a:p>
      </dgm:t>
    </dgm:pt>
    <dgm:pt modelId="{984B1422-EC25-41DE-B3EB-F62FBDA7B808}" type="pres">
      <dgm:prSet presAssocID="{6B6353CE-CC86-4B2B-A7AE-F87F95CF6D88}" presName="dummyMaxCanvas" presStyleCnt="0">
        <dgm:presLayoutVars/>
      </dgm:prSet>
      <dgm:spPr/>
      <dgm:t>
        <a:bodyPr/>
        <a:lstStyle/>
        <a:p>
          <a:endParaRPr lang="en-US"/>
        </a:p>
      </dgm:t>
    </dgm:pt>
    <dgm:pt modelId="{8481241A-6AC0-40E8-8136-1F6F50075A02}" type="pres">
      <dgm:prSet presAssocID="{6B6353CE-CC86-4B2B-A7AE-F87F95CF6D88}" presName="ThreeNodes_1" presStyleLbl="node1" presStyleIdx="0" presStyleCnt="3">
        <dgm:presLayoutVars>
          <dgm:bulletEnabled val="1"/>
        </dgm:presLayoutVars>
      </dgm:prSet>
      <dgm:spPr/>
      <dgm:t>
        <a:bodyPr/>
        <a:lstStyle/>
        <a:p>
          <a:endParaRPr lang="en-US"/>
        </a:p>
      </dgm:t>
    </dgm:pt>
    <dgm:pt modelId="{C227BFE2-6B1D-4A47-A3BA-28FB043C76C3}" type="pres">
      <dgm:prSet presAssocID="{6B6353CE-CC86-4B2B-A7AE-F87F95CF6D88}" presName="ThreeNodes_2" presStyleLbl="node1" presStyleIdx="1" presStyleCnt="3">
        <dgm:presLayoutVars>
          <dgm:bulletEnabled val="1"/>
        </dgm:presLayoutVars>
      </dgm:prSet>
      <dgm:spPr/>
      <dgm:t>
        <a:bodyPr/>
        <a:lstStyle/>
        <a:p>
          <a:endParaRPr lang="en-US"/>
        </a:p>
      </dgm:t>
    </dgm:pt>
    <dgm:pt modelId="{F11E5955-72DE-45A9-A26A-E6B489ED5A8E}" type="pres">
      <dgm:prSet presAssocID="{6B6353CE-CC86-4B2B-A7AE-F87F95CF6D88}" presName="ThreeNodes_3" presStyleLbl="node1" presStyleIdx="2" presStyleCnt="3">
        <dgm:presLayoutVars>
          <dgm:bulletEnabled val="1"/>
        </dgm:presLayoutVars>
      </dgm:prSet>
      <dgm:spPr/>
      <dgm:t>
        <a:bodyPr/>
        <a:lstStyle/>
        <a:p>
          <a:endParaRPr lang="en-US"/>
        </a:p>
      </dgm:t>
    </dgm:pt>
    <dgm:pt modelId="{2C4322AB-D72C-4E78-8A0C-0145EF675863}" type="pres">
      <dgm:prSet presAssocID="{6B6353CE-CC86-4B2B-A7AE-F87F95CF6D88}" presName="ThreeConn_1-2" presStyleLbl="fgAccFollowNode1" presStyleIdx="0" presStyleCnt="2">
        <dgm:presLayoutVars>
          <dgm:bulletEnabled val="1"/>
        </dgm:presLayoutVars>
      </dgm:prSet>
      <dgm:spPr/>
      <dgm:t>
        <a:bodyPr/>
        <a:lstStyle/>
        <a:p>
          <a:endParaRPr lang="en-US"/>
        </a:p>
      </dgm:t>
    </dgm:pt>
    <dgm:pt modelId="{41846541-83B3-4707-859D-AF64EEEE7456}" type="pres">
      <dgm:prSet presAssocID="{6B6353CE-CC86-4B2B-A7AE-F87F95CF6D88}" presName="ThreeConn_2-3" presStyleLbl="fgAccFollowNode1" presStyleIdx="1" presStyleCnt="2">
        <dgm:presLayoutVars>
          <dgm:bulletEnabled val="1"/>
        </dgm:presLayoutVars>
      </dgm:prSet>
      <dgm:spPr/>
      <dgm:t>
        <a:bodyPr/>
        <a:lstStyle/>
        <a:p>
          <a:endParaRPr lang="en-US"/>
        </a:p>
      </dgm:t>
    </dgm:pt>
    <dgm:pt modelId="{57DBE5FA-A631-48DF-B744-53E4158DFE7C}" type="pres">
      <dgm:prSet presAssocID="{6B6353CE-CC86-4B2B-A7AE-F87F95CF6D88}" presName="ThreeNodes_1_text" presStyleLbl="node1" presStyleIdx="2" presStyleCnt="3">
        <dgm:presLayoutVars>
          <dgm:bulletEnabled val="1"/>
        </dgm:presLayoutVars>
      </dgm:prSet>
      <dgm:spPr/>
      <dgm:t>
        <a:bodyPr/>
        <a:lstStyle/>
        <a:p>
          <a:endParaRPr lang="en-US"/>
        </a:p>
      </dgm:t>
    </dgm:pt>
    <dgm:pt modelId="{13C2623E-B6E7-4953-824F-7E029A1DBDEC}" type="pres">
      <dgm:prSet presAssocID="{6B6353CE-CC86-4B2B-A7AE-F87F95CF6D88}" presName="ThreeNodes_2_text" presStyleLbl="node1" presStyleIdx="2" presStyleCnt="3">
        <dgm:presLayoutVars>
          <dgm:bulletEnabled val="1"/>
        </dgm:presLayoutVars>
      </dgm:prSet>
      <dgm:spPr/>
      <dgm:t>
        <a:bodyPr/>
        <a:lstStyle/>
        <a:p>
          <a:endParaRPr lang="en-US"/>
        </a:p>
      </dgm:t>
    </dgm:pt>
    <dgm:pt modelId="{C70D2912-61E1-4D9C-ADF6-9DE1C0793449}" type="pres">
      <dgm:prSet presAssocID="{6B6353CE-CC86-4B2B-A7AE-F87F95CF6D88}" presName="ThreeNodes_3_text" presStyleLbl="node1" presStyleIdx="2" presStyleCnt="3">
        <dgm:presLayoutVars>
          <dgm:bulletEnabled val="1"/>
        </dgm:presLayoutVars>
      </dgm:prSet>
      <dgm:spPr/>
      <dgm:t>
        <a:bodyPr/>
        <a:lstStyle/>
        <a:p>
          <a:endParaRPr lang="en-US"/>
        </a:p>
      </dgm:t>
    </dgm:pt>
  </dgm:ptLst>
  <dgm:cxnLst>
    <dgm:cxn modelId="{3A0A40A7-2512-4618-8A0F-7EDEAF1395DF}" srcId="{6B6353CE-CC86-4B2B-A7AE-F87F95CF6D88}" destId="{FBF07BF1-1AB8-4711-8F2D-F42B9CF88739}" srcOrd="2" destOrd="0" parTransId="{01ED0ADF-3CEF-4D17-921C-28DA67727B71}" sibTransId="{DC6ACB71-E08B-461D-A943-B1D77FAF94E1}"/>
    <dgm:cxn modelId="{14666327-FD25-4F75-8533-8243A4A13274}" type="presOf" srcId="{8FCFC1CE-2C92-4D3B-AC46-E46CF9CF6B59}" destId="{57DBE5FA-A631-48DF-B744-53E4158DFE7C}" srcOrd="1" destOrd="0" presId="urn:microsoft.com/office/officeart/2005/8/layout/vProcess5"/>
    <dgm:cxn modelId="{5124098C-0442-432D-81A7-1FFB2A57D2D3}" type="presOf" srcId="{FBF07BF1-1AB8-4711-8F2D-F42B9CF88739}" destId="{F11E5955-72DE-45A9-A26A-E6B489ED5A8E}" srcOrd="0" destOrd="0" presId="urn:microsoft.com/office/officeart/2005/8/layout/vProcess5"/>
    <dgm:cxn modelId="{FB8B2168-3E32-4A12-A891-F48BFC410F68}" type="presOf" srcId="{EF82CDE2-F923-46DD-B03A-FD74F8A1A133}" destId="{2C4322AB-D72C-4E78-8A0C-0145EF675863}" srcOrd="0" destOrd="0" presId="urn:microsoft.com/office/officeart/2005/8/layout/vProcess5"/>
    <dgm:cxn modelId="{602A781C-669D-4577-B5D3-2385350663F8}" type="presOf" srcId="{493C32C3-EDBA-4907-8E2C-75830E98DF60}" destId="{41846541-83B3-4707-859D-AF64EEEE7456}" srcOrd="0" destOrd="0" presId="urn:microsoft.com/office/officeart/2005/8/layout/vProcess5"/>
    <dgm:cxn modelId="{8B0A69AA-5FDC-42DA-91D4-9976AD066BC8}" srcId="{FBF07BF1-1AB8-4711-8F2D-F42B9CF88739}" destId="{B446FC57-8277-4876-8A5C-47E4C32D3BED}" srcOrd="0" destOrd="0" parTransId="{49C77DBC-D014-4F70-AE82-F603B35797C3}" sibTransId="{8A1DF746-944C-48AC-9CAA-9E78A66B9717}"/>
    <dgm:cxn modelId="{F3317893-53E9-4BD1-A7DB-FA21ED95633F}" type="presOf" srcId="{B446FC57-8277-4876-8A5C-47E4C32D3BED}" destId="{F11E5955-72DE-45A9-A26A-E6B489ED5A8E}" srcOrd="0" destOrd="1" presId="urn:microsoft.com/office/officeart/2005/8/layout/vProcess5"/>
    <dgm:cxn modelId="{09510670-6DAD-44AC-92CD-A435145863D8}" type="presOf" srcId="{B446FC57-8277-4876-8A5C-47E4C32D3BED}" destId="{C70D2912-61E1-4D9C-ADF6-9DE1C0793449}" srcOrd="1" destOrd="1" presId="urn:microsoft.com/office/officeart/2005/8/layout/vProcess5"/>
    <dgm:cxn modelId="{B5AAFBF8-7C45-422C-9971-5F089D9E398B}" type="presOf" srcId="{8FCFC1CE-2C92-4D3B-AC46-E46CF9CF6B59}" destId="{8481241A-6AC0-40E8-8136-1F6F50075A02}" srcOrd="0" destOrd="0" presId="urn:microsoft.com/office/officeart/2005/8/layout/vProcess5"/>
    <dgm:cxn modelId="{F132FD34-3D58-44C7-9DB9-D7CA7EA71BCC}" type="presOf" srcId="{8108864A-439F-4D03-B749-161050417F51}" destId="{13C2623E-B6E7-4953-824F-7E029A1DBDEC}" srcOrd="1" destOrd="1" presId="urn:microsoft.com/office/officeart/2005/8/layout/vProcess5"/>
    <dgm:cxn modelId="{70EAAA61-1CAC-417D-A0EC-C39088A78F2B}" type="presOf" srcId="{FBF07BF1-1AB8-4711-8F2D-F42B9CF88739}" destId="{C70D2912-61E1-4D9C-ADF6-9DE1C0793449}" srcOrd="1" destOrd="0" presId="urn:microsoft.com/office/officeart/2005/8/layout/vProcess5"/>
    <dgm:cxn modelId="{43654ED9-F173-4DEE-A90F-AE49504EDAE8}" type="presOf" srcId="{559E8179-5D88-4140-905B-1612B7FDB484}" destId="{C227BFE2-6B1D-4A47-A3BA-28FB043C76C3}" srcOrd="0" destOrd="0" presId="urn:microsoft.com/office/officeart/2005/8/layout/vProcess5"/>
    <dgm:cxn modelId="{AECB79F3-4125-4653-A5F2-2A4B18FF65DD}" type="presOf" srcId="{6B6353CE-CC86-4B2B-A7AE-F87F95CF6D88}" destId="{54B31CFE-8CD2-416B-8DB3-8C872B0DC5E9}" srcOrd="0" destOrd="0" presId="urn:microsoft.com/office/officeart/2005/8/layout/vProcess5"/>
    <dgm:cxn modelId="{C599677C-3CCB-45D4-A485-D877A126A258}" srcId="{6B6353CE-CC86-4B2B-A7AE-F87F95CF6D88}" destId="{8FCFC1CE-2C92-4D3B-AC46-E46CF9CF6B59}" srcOrd="0" destOrd="0" parTransId="{719B3BDD-807F-40AF-8AE8-22972EDBA27A}" sibTransId="{EF82CDE2-F923-46DD-B03A-FD74F8A1A133}"/>
    <dgm:cxn modelId="{438E2141-50BB-429E-8EB8-268136928A98}" type="presOf" srcId="{559E8179-5D88-4140-905B-1612B7FDB484}" destId="{13C2623E-B6E7-4953-824F-7E029A1DBDEC}" srcOrd="1" destOrd="0" presId="urn:microsoft.com/office/officeart/2005/8/layout/vProcess5"/>
    <dgm:cxn modelId="{C611073A-9E74-4654-AA3C-8E86B892B6E2}" srcId="{559E8179-5D88-4140-905B-1612B7FDB484}" destId="{8108864A-439F-4D03-B749-161050417F51}" srcOrd="0" destOrd="0" parTransId="{3FB29CA5-EACB-447F-B1D2-307360D343A6}" sibTransId="{73D1FEC2-CB0D-4367-833F-4466399197E8}"/>
    <dgm:cxn modelId="{6D97F86D-B0FE-4F68-B67B-D0819A3C2D6E}" type="presOf" srcId="{8108864A-439F-4D03-B749-161050417F51}" destId="{C227BFE2-6B1D-4A47-A3BA-28FB043C76C3}" srcOrd="0" destOrd="1" presId="urn:microsoft.com/office/officeart/2005/8/layout/vProcess5"/>
    <dgm:cxn modelId="{CD646592-1AB4-416D-AC6C-2C8F5C27BA12}" srcId="{6B6353CE-CC86-4B2B-A7AE-F87F95CF6D88}" destId="{559E8179-5D88-4140-905B-1612B7FDB484}" srcOrd="1" destOrd="0" parTransId="{626B9936-2F61-4241-8EA6-5E3D40803E2F}" sibTransId="{493C32C3-EDBA-4907-8E2C-75830E98DF60}"/>
    <dgm:cxn modelId="{A7F42534-C728-4FE6-A738-8E59589C6BFC}" type="presParOf" srcId="{54B31CFE-8CD2-416B-8DB3-8C872B0DC5E9}" destId="{984B1422-EC25-41DE-B3EB-F62FBDA7B808}" srcOrd="0" destOrd="0" presId="urn:microsoft.com/office/officeart/2005/8/layout/vProcess5"/>
    <dgm:cxn modelId="{A7CD811E-8AC0-4604-9343-6E151D3B3F70}" type="presParOf" srcId="{54B31CFE-8CD2-416B-8DB3-8C872B0DC5E9}" destId="{8481241A-6AC0-40E8-8136-1F6F50075A02}" srcOrd="1" destOrd="0" presId="urn:microsoft.com/office/officeart/2005/8/layout/vProcess5"/>
    <dgm:cxn modelId="{034513FA-BE1C-48CF-8C77-2FAF695DB411}" type="presParOf" srcId="{54B31CFE-8CD2-416B-8DB3-8C872B0DC5E9}" destId="{C227BFE2-6B1D-4A47-A3BA-28FB043C76C3}" srcOrd="2" destOrd="0" presId="urn:microsoft.com/office/officeart/2005/8/layout/vProcess5"/>
    <dgm:cxn modelId="{DD6C0D38-7AE9-46D9-BD11-2F0EEA0FF70F}" type="presParOf" srcId="{54B31CFE-8CD2-416B-8DB3-8C872B0DC5E9}" destId="{F11E5955-72DE-45A9-A26A-E6B489ED5A8E}" srcOrd="3" destOrd="0" presId="urn:microsoft.com/office/officeart/2005/8/layout/vProcess5"/>
    <dgm:cxn modelId="{9CEB97C3-058B-488B-9A37-9BAAADCC1F6C}" type="presParOf" srcId="{54B31CFE-8CD2-416B-8DB3-8C872B0DC5E9}" destId="{2C4322AB-D72C-4E78-8A0C-0145EF675863}" srcOrd="4" destOrd="0" presId="urn:microsoft.com/office/officeart/2005/8/layout/vProcess5"/>
    <dgm:cxn modelId="{2E2C84FE-0FED-4F01-B02A-6E5AA9DE7424}" type="presParOf" srcId="{54B31CFE-8CD2-416B-8DB3-8C872B0DC5E9}" destId="{41846541-83B3-4707-859D-AF64EEEE7456}" srcOrd="5" destOrd="0" presId="urn:microsoft.com/office/officeart/2005/8/layout/vProcess5"/>
    <dgm:cxn modelId="{EC206FD7-C59E-451A-8F5A-A7989F58E84D}" type="presParOf" srcId="{54B31CFE-8CD2-416B-8DB3-8C872B0DC5E9}" destId="{57DBE5FA-A631-48DF-B744-53E4158DFE7C}" srcOrd="6" destOrd="0" presId="urn:microsoft.com/office/officeart/2005/8/layout/vProcess5"/>
    <dgm:cxn modelId="{97EE3C2B-4C63-4EE6-B283-3C8EB0C153D2}" type="presParOf" srcId="{54B31CFE-8CD2-416B-8DB3-8C872B0DC5E9}" destId="{13C2623E-B6E7-4953-824F-7E029A1DBDEC}" srcOrd="7" destOrd="0" presId="urn:microsoft.com/office/officeart/2005/8/layout/vProcess5"/>
    <dgm:cxn modelId="{5140DCBB-E430-4BEB-BAD3-8BC8C73A441E}" type="presParOf" srcId="{54B31CFE-8CD2-416B-8DB3-8C872B0DC5E9}" destId="{C70D2912-61E1-4D9C-ADF6-9DE1C079344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6C6D9-1FA7-4DF3-90F2-57BEDEA21D0B}">
      <dsp:nvSpPr>
        <dsp:cNvPr id="0" name=""/>
        <dsp:cNvSpPr/>
      </dsp:nvSpPr>
      <dsp:spPr>
        <a:xfrm>
          <a:off x="640079" y="0"/>
          <a:ext cx="7254240" cy="43942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9D7A3-78E6-4230-8F8A-C4A7447FC694}">
      <dsp:nvSpPr>
        <dsp:cNvPr id="0" name=""/>
        <dsp:cNvSpPr/>
      </dsp:nvSpPr>
      <dsp:spPr>
        <a:xfrm>
          <a:off x="4167" y="1318260"/>
          <a:ext cx="2575321" cy="1757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Deductible not satisfied </a:t>
          </a:r>
        </a:p>
        <a:p>
          <a:pPr lvl="0" algn="ctr" defTabSz="711200">
            <a:lnSpc>
              <a:spcPct val="90000"/>
            </a:lnSpc>
            <a:spcBef>
              <a:spcPct val="0"/>
            </a:spcBef>
            <a:spcAft>
              <a:spcPct val="35000"/>
            </a:spcAft>
          </a:pPr>
          <a:r>
            <a:rPr lang="en-US" sz="1600" kern="1200" dirty="0" smtClean="0"/>
            <a:t> </a:t>
          </a:r>
          <a:r>
            <a:rPr lang="en-US" sz="1600" b="1" kern="1200" dirty="0" smtClean="0"/>
            <a:t>Submit expenses via manual claims as you pay them out of pocket</a:t>
          </a:r>
          <a:endParaRPr lang="en-US" sz="1600" b="1" kern="1200" dirty="0"/>
        </a:p>
      </dsp:txBody>
      <dsp:txXfrm>
        <a:off x="89970" y="1404063"/>
        <a:ext cx="2403715" cy="1586074"/>
      </dsp:txXfrm>
    </dsp:sp>
    <dsp:sp modelId="{F7649B82-3963-450C-96CC-636083BA27F7}">
      <dsp:nvSpPr>
        <dsp:cNvPr id="0" name=""/>
        <dsp:cNvSpPr/>
      </dsp:nvSpPr>
      <dsp:spPr>
        <a:xfrm>
          <a:off x="2979539" y="1318260"/>
          <a:ext cx="2575321" cy="1757680"/>
        </a:xfrm>
        <a:prstGeom prst="roundRect">
          <a:avLst/>
        </a:prstGeom>
        <a:solidFill>
          <a:schemeClr val="accent2">
            <a:hueOff val="-2468567"/>
            <a:satOff val="-1974"/>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Choice Strategies will track how much has been paid towards your deductible</a:t>
          </a:r>
          <a:br>
            <a:rPr lang="en-US" sz="1600" kern="1200" dirty="0" smtClean="0"/>
          </a:br>
          <a:endParaRPr lang="en-US" sz="1600" kern="1200" dirty="0" smtClean="0"/>
        </a:p>
        <a:p>
          <a:pPr lvl="0" algn="ctr" defTabSz="711200">
            <a:lnSpc>
              <a:spcPct val="90000"/>
            </a:lnSpc>
            <a:spcBef>
              <a:spcPct val="0"/>
            </a:spcBef>
            <a:spcAft>
              <a:spcPct val="35000"/>
            </a:spcAft>
          </a:pPr>
          <a:r>
            <a:rPr lang="en-US" sz="1600" b="1" kern="1200" dirty="0" smtClean="0"/>
            <a:t>You must continue to submit expenses as you pay them</a:t>
          </a:r>
          <a:endParaRPr lang="en-US" sz="1600" b="1" kern="1200" dirty="0"/>
        </a:p>
      </dsp:txBody>
      <dsp:txXfrm>
        <a:off x="3065342" y="1404063"/>
        <a:ext cx="2403715" cy="1586074"/>
      </dsp:txXfrm>
    </dsp:sp>
    <dsp:sp modelId="{D66C34FE-729B-49DC-A862-12B0317E8DA2}">
      <dsp:nvSpPr>
        <dsp:cNvPr id="0" name=""/>
        <dsp:cNvSpPr/>
      </dsp:nvSpPr>
      <dsp:spPr>
        <a:xfrm>
          <a:off x="5954910" y="1318260"/>
          <a:ext cx="2575321" cy="1757680"/>
        </a:xfrm>
        <a:prstGeom prst="roundRect">
          <a:avLst/>
        </a:prstGeom>
        <a:solidFill>
          <a:schemeClr val="accent2">
            <a:hueOff val="-4937133"/>
            <a:satOff val="-3948"/>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Deductible satisfied</a:t>
          </a:r>
        </a:p>
        <a:p>
          <a:pPr lvl="0" algn="ctr" defTabSz="711200">
            <a:lnSpc>
              <a:spcPct val="90000"/>
            </a:lnSpc>
            <a:spcBef>
              <a:spcPct val="0"/>
            </a:spcBef>
            <a:spcAft>
              <a:spcPct val="35000"/>
            </a:spcAft>
          </a:pPr>
          <a:r>
            <a:rPr lang="en-US" sz="1600" kern="1200" dirty="0" smtClean="0"/>
            <a:t> </a:t>
          </a:r>
          <a:r>
            <a:rPr lang="en-US" sz="1600" b="1" kern="1200" dirty="0" smtClean="0"/>
            <a:t>HRA funds are now available for use</a:t>
          </a:r>
          <a:endParaRPr lang="en-US" sz="1600" b="1" kern="1200" dirty="0"/>
        </a:p>
      </dsp:txBody>
      <dsp:txXfrm>
        <a:off x="6040713" y="1404063"/>
        <a:ext cx="2403715" cy="1586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8618D-5D85-46D0-BB5A-5A30E6B7F54F}">
      <dsp:nvSpPr>
        <dsp:cNvPr id="0" name=""/>
        <dsp:cNvSpPr/>
      </dsp:nvSpPr>
      <dsp:spPr>
        <a:xfrm>
          <a:off x="0" y="0"/>
          <a:ext cx="8305800" cy="1920240"/>
        </a:xfrm>
        <a:prstGeom prst="roundRect">
          <a:avLst>
            <a:gd name="adj" fmla="val 10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4F6BC36-99A5-46A0-AB99-1D23AA63D080}">
      <dsp:nvSpPr>
        <dsp:cNvPr id="0" name=""/>
        <dsp:cNvSpPr/>
      </dsp:nvSpPr>
      <dsp:spPr>
        <a:xfrm>
          <a:off x="250127" y="256032"/>
          <a:ext cx="3716926" cy="14081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3000" b="-43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1D922EC-5F86-4747-BE66-967CF9422DD4}">
      <dsp:nvSpPr>
        <dsp:cNvPr id="0" name=""/>
        <dsp:cNvSpPr/>
      </dsp:nvSpPr>
      <dsp:spPr>
        <a:xfrm rot="10800000">
          <a:off x="250127" y="1920239"/>
          <a:ext cx="3716926" cy="2346960"/>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b="1" kern="1200" dirty="0" smtClean="0">
              <a:solidFill>
                <a:sysClr val="window" lastClr="FFFFFF"/>
              </a:solidFill>
              <a:latin typeface="Calibri"/>
              <a:ea typeface="+mn-ea"/>
              <a:cs typeface="+mn-cs"/>
            </a:rPr>
            <a:t>Explanation of Benefits (EOB)</a:t>
          </a:r>
          <a:endParaRPr lang="en-US" sz="2100" b="1" kern="1200" dirty="0">
            <a:solidFill>
              <a:sysClr val="window" lastClr="FFFFFF"/>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 lastClr="FFFFFF"/>
              </a:solidFill>
              <a:latin typeface="Calibri"/>
              <a:ea typeface="+mn-ea"/>
              <a:cs typeface="+mn-cs"/>
            </a:rPr>
            <a:t>Statement from your health insurance company detailing your responsibility as the patient (deductible)  and the insurance adjustments made. </a:t>
          </a:r>
          <a:endParaRPr lang="en-US" sz="1600" kern="1200" dirty="0">
            <a:solidFill>
              <a:sysClr val="window" lastClr="FFFFFF"/>
            </a:solidFill>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 lastClr="FFFFFF"/>
            </a:solidFill>
            <a:latin typeface="Calibri"/>
            <a:ea typeface="+mn-ea"/>
            <a:cs typeface="+mn-cs"/>
          </a:endParaRPr>
        </a:p>
      </dsp:txBody>
      <dsp:txXfrm rot="10800000">
        <a:off x="322304" y="1920239"/>
        <a:ext cx="3572572" cy="2274783"/>
      </dsp:txXfrm>
    </dsp:sp>
    <dsp:sp modelId="{726CE32D-5C04-4DDF-829D-7581F69C92A0}">
      <dsp:nvSpPr>
        <dsp:cNvPr id="0" name=""/>
        <dsp:cNvSpPr/>
      </dsp:nvSpPr>
      <dsp:spPr>
        <a:xfrm>
          <a:off x="4338746" y="256032"/>
          <a:ext cx="3716926" cy="14081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8000" b="-38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C0D355A-798E-435A-9A0E-37EF95CAFABC}">
      <dsp:nvSpPr>
        <dsp:cNvPr id="0" name=""/>
        <dsp:cNvSpPr/>
      </dsp:nvSpPr>
      <dsp:spPr>
        <a:xfrm rot="10800000">
          <a:off x="4338746" y="1920239"/>
          <a:ext cx="3716926" cy="2346960"/>
        </a:xfrm>
        <a:prstGeom prst="round2SameRect">
          <a:avLst>
            <a:gd name="adj1" fmla="val 10500"/>
            <a:gd name="adj2" fmla="val 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b="1" kern="1200" dirty="0" smtClean="0">
              <a:solidFill>
                <a:sysClr val="window" lastClr="FFFFFF"/>
              </a:solidFill>
              <a:latin typeface="Calibri"/>
              <a:ea typeface="+mn-ea"/>
              <a:cs typeface="+mn-cs"/>
            </a:rPr>
            <a:t>Provider Bill or Statement</a:t>
          </a:r>
          <a:endParaRPr lang="en-US" sz="2100" b="1" kern="1200" dirty="0">
            <a:solidFill>
              <a:sysClr val="window" lastClr="FFFFFF"/>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 lastClr="FFFFFF"/>
              </a:solidFill>
              <a:latin typeface="Calibri"/>
              <a:ea typeface="+mn-ea"/>
              <a:cs typeface="+mn-cs"/>
            </a:rPr>
            <a:t>A detailed bill or statement from your doctor's office that details the date of service, procedures performed, amount due, doctor’s name, insurance adjustments, etc. </a:t>
          </a:r>
          <a:endParaRPr lang="en-US" sz="1600" kern="1200" dirty="0">
            <a:solidFill>
              <a:sysClr val="window" lastClr="FFFFFF"/>
            </a:solidFill>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 lastClr="FFFFFF"/>
            </a:solidFill>
            <a:latin typeface="Calibri"/>
            <a:ea typeface="+mn-ea"/>
            <a:cs typeface="+mn-cs"/>
          </a:endParaRPr>
        </a:p>
      </dsp:txBody>
      <dsp:txXfrm rot="10800000">
        <a:off x="4410923" y="1920239"/>
        <a:ext cx="3572572" cy="2274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8E648-025D-459D-8921-8E6EF337F71B}">
      <dsp:nvSpPr>
        <dsp:cNvPr id="0" name=""/>
        <dsp:cNvSpPr/>
      </dsp:nvSpPr>
      <dsp:spPr>
        <a:xfrm>
          <a:off x="3598659" y="4364"/>
          <a:ext cx="3535788" cy="15991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Provider Pay: </a:t>
          </a:r>
        </a:p>
        <a:p>
          <a:pPr lvl="0" algn="ctr" defTabSz="666750">
            <a:lnSpc>
              <a:spcPct val="90000"/>
            </a:lnSpc>
            <a:spcBef>
              <a:spcPct val="0"/>
            </a:spcBef>
            <a:spcAft>
              <a:spcPct val="35000"/>
            </a:spcAft>
          </a:pPr>
          <a:r>
            <a:rPr lang="en-US" sz="1500" kern="1200" dirty="0" smtClean="0"/>
            <a:t>Choice will automatically issue payment via check  to your provider after your required out of pocket portion is satisfied.  </a:t>
          </a:r>
          <a:endParaRPr lang="en-US" sz="1500" kern="1200" dirty="0"/>
        </a:p>
      </dsp:txBody>
      <dsp:txXfrm>
        <a:off x="3598659" y="4364"/>
        <a:ext cx="3535788" cy="1599180"/>
      </dsp:txXfrm>
    </dsp:sp>
    <dsp:sp modelId="{F2C34CE4-8A58-4297-BD98-966CBA91902D}">
      <dsp:nvSpPr>
        <dsp:cNvPr id="0" name=""/>
        <dsp:cNvSpPr/>
      </dsp:nvSpPr>
      <dsp:spPr>
        <a:xfrm>
          <a:off x="1857151" y="4364"/>
          <a:ext cx="1583188" cy="15991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A1396-0321-4481-89E5-6E581303215A}">
      <dsp:nvSpPr>
        <dsp:cNvPr id="0" name=""/>
        <dsp:cNvSpPr/>
      </dsp:nvSpPr>
      <dsp:spPr>
        <a:xfrm>
          <a:off x="1857151" y="1867409"/>
          <a:ext cx="3535788" cy="1599180"/>
        </a:xfrm>
        <a:prstGeom prst="rect">
          <a:avLst/>
        </a:prstGeom>
        <a:solidFill>
          <a:srgbClr val="7EA6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Member Pay: </a:t>
          </a:r>
        </a:p>
        <a:p>
          <a:pPr lvl="0" algn="ctr" defTabSz="666750">
            <a:lnSpc>
              <a:spcPct val="90000"/>
            </a:lnSpc>
            <a:spcBef>
              <a:spcPct val="0"/>
            </a:spcBef>
            <a:spcAft>
              <a:spcPct val="35000"/>
            </a:spcAft>
          </a:pPr>
          <a:r>
            <a:rPr lang="en-US" sz="1500" kern="1200" dirty="0" smtClean="0"/>
            <a:t>Choice will automatically issue payment via check or direct deposit to you after your required out of pocket portion is satisfied. </a:t>
          </a:r>
          <a:endParaRPr lang="en-US" sz="1500" kern="1200" dirty="0"/>
        </a:p>
      </dsp:txBody>
      <dsp:txXfrm>
        <a:off x="1857151" y="1867409"/>
        <a:ext cx="3535788" cy="1599180"/>
      </dsp:txXfrm>
    </dsp:sp>
    <dsp:sp modelId="{415EDD1C-A7B6-4199-8909-BA03C81FE4E2}">
      <dsp:nvSpPr>
        <dsp:cNvPr id="0" name=""/>
        <dsp:cNvSpPr/>
      </dsp:nvSpPr>
      <dsp:spPr>
        <a:xfrm>
          <a:off x="5551259" y="1867409"/>
          <a:ext cx="1583188" cy="159918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A1E8A-B9B4-4A74-AFD2-A2F873A044B5}">
      <dsp:nvSpPr>
        <dsp:cNvPr id="0" name=""/>
        <dsp:cNvSpPr/>
      </dsp:nvSpPr>
      <dsp:spPr>
        <a:xfrm>
          <a:off x="3598659" y="3730455"/>
          <a:ext cx="3535788" cy="1599180"/>
        </a:xfrm>
        <a:prstGeom prst="rect">
          <a:avLst/>
        </a:prstGeom>
        <a:solidFill>
          <a:schemeClr val="accent5">
            <a:hueOff val="-722764"/>
            <a:satOff val="-4354"/>
            <a:lumOff val="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Choice Strategies Card: </a:t>
          </a:r>
        </a:p>
        <a:p>
          <a:pPr lvl="0" algn="ctr" defTabSz="666750">
            <a:lnSpc>
              <a:spcPct val="90000"/>
            </a:lnSpc>
            <a:spcBef>
              <a:spcPct val="0"/>
            </a:spcBef>
            <a:spcAft>
              <a:spcPct val="35000"/>
            </a:spcAft>
          </a:pPr>
          <a:r>
            <a:rPr lang="en-US" sz="1500" kern="1200" dirty="0" smtClean="0"/>
            <a:t>If you do not have a Choice Strategies Card, it will be issued to you once your required out of pocket portion is satisfied. You can then use the card for any eligible expenses after that time up to the HRA limit.  </a:t>
          </a:r>
          <a:endParaRPr lang="en-US" sz="1500" kern="1200" dirty="0"/>
        </a:p>
      </dsp:txBody>
      <dsp:txXfrm>
        <a:off x="3598659" y="3730455"/>
        <a:ext cx="3535788" cy="1599180"/>
      </dsp:txXfrm>
    </dsp:sp>
    <dsp:sp modelId="{58550BC9-6DA6-4DE1-A1EB-CB44AE19ABA4}">
      <dsp:nvSpPr>
        <dsp:cNvPr id="0" name=""/>
        <dsp:cNvSpPr/>
      </dsp:nvSpPr>
      <dsp:spPr>
        <a:xfrm>
          <a:off x="1857151" y="3730455"/>
          <a:ext cx="1583188" cy="159918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E3D75-99D5-4BC4-AA09-0470766822B6}">
      <dsp:nvSpPr>
        <dsp:cNvPr id="0" name=""/>
        <dsp:cNvSpPr/>
      </dsp:nvSpPr>
      <dsp:spPr>
        <a:xfrm>
          <a:off x="0" y="0"/>
          <a:ext cx="6995160" cy="1394460"/>
        </a:xfrm>
        <a:prstGeom prst="roundRect">
          <a:avLst>
            <a:gd name="adj" fmla="val 10000"/>
          </a:avLst>
        </a:prstGeom>
        <a:solidFill>
          <a:srgbClr val="4BACC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ysClr val="windowText" lastClr="000000"/>
              </a:solidFill>
              <a:latin typeface="Calibri"/>
              <a:ea typeface="+mn-ea"/>
              <a:cs typeface="+mn-cs"/>
            </a:rPr>
            <a:t>Present health insurance carrier ID card</a:t>
          </a:r>
          <a:endParaRPr lang="en-US" sz="1700" kern="1200" dirty="0">
            <a:solidFill>
              <a:sysClr val="windowText" lastClr="000000"/>
            </a:solidFill>
            <a:latin typeface="Calibri"/>
            <a:ea typeface="+mn-ea"/>
            <a:cs typeface="+mn-cs"/>
          </a:endParaRPr>
        </a:p>
        <a:p>
          <a:pPr marL="114300" lvl="1" indent="-114300" algn="l" defTabSz="577850">
            <a:lnSpc>
              <a:spcPct val="90000"/>
            </a:lnSpc>
            <a:spcBef>
              <a:spcPct val="0"/>
            </a:spcBef>
            <a:spcAft>
              <a:spcPct val="15000"/>
            </a:spcAft>
            <a:buChar char="••"/>
          </a:pPr>
          <a:r>
            <a:rPr lang="en-US" sz="1300" kern="1200" dirty="0" smtClean="0">
              <a:solidFill>
                <a:sysClr val="windowText" lastClr="000000"/>
              </a:solidFill>
              <a:latin typeface="Calibri"/>
              <a:ea typeface="+mn-ea"/>
              <a:cs typeface="+mn-cs"/>
            </a:rPr>
            <a:t>Pay copay if applicable</a:t>
          </a:r>
          <a:endParaRPr lang="en-US" sz="1300" kern="1200" dirty="0">
            <a:solidFill>
              <a:sysClr val="windowText" lastClr="000000"/>
            </a:solidFill>
            <a:latin typeface="Calibri"/>
            <a:ea typeface="+mn-ea"/>
            <a:cs typeface="+mn-cs"/>
          </a:endParaRPr>
        </a:p>
      </dsp:txBody>
      <dsp:txXfrm>
        <a:off x="40842" y="40842"/>
        <a:ext cx="5490429" cy="1312776"/>
      </dsp:txXfrm>
    </dsp:sp>
    <dsp:sp modelId="{F31B6773-C372-4F99-ACE5-3713205C43DA}">
      <dsp:nvSpPr>
        <dsp:cNvPr id="0" name=""/>
        <dsp:cNvSpPr/>
      </dsp:nvSpPr>
      <dsp:spPr>
        <a:xfrm>
          <a:off x="617219" y="1626869"/>
          <a:ext cx="6995160" cy="1394460"/>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ysClr val="windowText" lastClr="000000"/>
              </a:solidFill>
              <a:latin typeface="Calibri"/>
              <a:ea typeface="+mn-ea"/>
              <a:cs typeface="+mn-cs"/>
            </a:rPr>
            <a:t>Complete visit with the healthcare provider</a:t>
          </a:r>
          <a:endParaRPr lang="en-US" sz="1700" kern="1200" dirty="0">
            <a:solidFill>
              <a:sysClr val="windowText" lastClr="000000"/>
            </a:solidFill>
            <a:latin typeface="Calibri"/>
            <a:ea typeface="+mn-ea"/>
            <a:cs typeface="+mn-cs"/>
          </a:endParaRPr>
        </a:p>
        <a:p>
          <a:pPr marL="114300" lvl="1" indent="-114300" algn="l" defTabSz="577850">
            <a:lnSpc>
              <a:spcPct val="90000"/>
            </a:lnSpc>
            <a:spcBef>
              <a:spcPct val="0"/>
            </a:spcBef>
            <a:spcAft>
              <a:spcPct val="15000"/>
            </a:spcAft>
            <a:buChar char="••"/>
          </a:pPr>
          <a:r>
            <a:rPr lang="en-US" sz="1300" kern="1200" dirty="0" smtClean="0">
              <a:solidFill>
                <a:sysClr val="windowText" lastClr="000000"/>
              </a:solidFill>
              <a:latin typeface="Calibri"/>
              <a:ea typeface="+mn-ea"/>
              <a:cs typeface="+mn-cs"/>
            </a:rPr>
            <a:t>Provider will submit information to health insurance carrier	</a:t>
          </a:r>
          <a:endParaRPr lang="en-US" sz="1300" kern="1200" dirty="0">
            <a:solidFill>
              <a:sysClr val="windowText" lastClr="000000"/>
            </a:solidFill>
            <a:latin typeface="Calibri"/>
            <a:ea typeface="+mn-ea"/>
            <a:cs typeface="+mn-cs"/>
          </a:endParaRPr>
        </a:p>
        <a:p>
          <a:pPr marL="114300" lvl="1" indent="-114300" algn="l" defTabSz="577850">
            <a:lnSpc>
              <a:spcPct val="90000"/>
            </a:lnSpc>
            <a:spcBef>
              <a:spcPct val="0"/>
            </a:spcBef>
            <a:spcAft>
              <a:spcPct val="15000"/>
            </a:spcAft>
            <a:buChar char="••"/>
          </a:pPr>
          <a:r>
            <a:rPr lang="en-US" sz="1300" kern="1200" dirty="0" smtClean="0">
              <a:solidFill>
                <a:sysClr val="windowText" lastClr="000000"/>
              </a:solidFill>
              <a:latin typeface="Calibri"/>
              <a:ea typeface="+mn-ea"/>
              <a:cs typeface="+mn-cs"/>
            </a:rPr>
            <a:t>Carrier will  make adjustments and issue an Explanation of Benefits (EOB)</a:t>
          </a:r>
          <a:endParaRPr lang="en-US" sz="1300" kern="1200" dirty="0">
            <a:solidFill>
              <a:sysClr val="windowText" lastClr="000000"/>
            </a:solidFill>
            <a:latin typeface="Calibri"/>
            <a:ea typeface="+mn-ea"/>
            <a:cs typeface="+mn-cs"/>
          </a:endParaRPr>
        </a:p>
        <a:p>
          <a:pPr marL="114300" lvl="1" indent="-114300" algn="l" defTabSz="577850">
            <a:lnSpc>
              <a:spcPct val="90000"/>
            </a:lnSpc>
            <a:spcBef>
              <a:spcPct val="0"/>
            </a:spcBef>
            <a:spcAft>
              <a:spcPct val="15000"/>
            </a:spcAft>
            <a:buChar char="••"/>
          </a:pPr>
          <a:r>
            <a:rPr lang="en-US" sz="1300" kern="1200" dirty="0" smtClean="0">
              <a:solidFill>
                <a:sysClr val="windowText" lastClr="000000"/>
              </a:solidFill>
              <a:latin typeface="Calibri"/>
              <a:ea typeface="+mn-ea"/>
              <a:cs typeface="+mn-cs"/>
            </a:rPr>
            <a:t>Provider will issue a detailed bill or statement</a:t>
          </a:r>
          <a:endParaRPr lang="en-US" sz="1300" kern="1200" dirty="0">
            <a:solidFill>
              <a:sysClr val="windowText" lastClr="000000"/>
            </a:solidFill>
            <a:latin typeface="Calibri"/>
            <a:ea typeface="+mn-ea"/>
            <a:cs typeface="+mn-cs"/>
          </a:endParaRPr>
        </a:p>
      </dsp:txBody>
      <dsp:txXfrm>
        <a:off x="658061" y="1667711"/>
        <a:ext cx="5389857" cy="1312776"/>
      </dsp:txXfrm>
    </dsp:sp>
    <dsp:sp modelId="{AB8DD6EB-F8A7-432B-977A-BD4411C0B9E1}">
      <dsp:nvSpPr>
        <dsp:cNvPr id="0" name=""/>
        <dsp:cNvSpPr/>
      </dsp:nvSpPr>
      <dsp:spPr>
        <a:xfrm>
          <a:off x="1234439" y="3253739"/>
          <a:ext cx="6995160" cy="1394460"/>
        </a:xfrm>
        <a:prstGeom prst="roundRect">
          <a:avLst>
            <a:gd name="adj" fmla="val 10000"/>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ysClr val="windowText" lastClr="000000"/>
              </a:solidFill>
              <a:latin typeface="Calibri"/>
              <a:ea typeface="+mn-ea"/>
              <a:cs typeface="+mn-cs"/>
            </a:rPr>
            <a:t>Pay the bill using the Choice Strategies Card</a:t>
          </a:r>
          <a:endParaRPr lang="en-US" sz="1700" kern="1200" dirty="0">
            <a:solidFill>
              <a:sysClr val="windowText" lastClr="000000"/>
            </a:solidFill>
            <a:latin typeface="Calibri"/>
            <a:ea typeface="+mn-ea"/>
            <a:cs typeface="+mn-cs"/>
          </a:endParaRPr>
        </a:p>
        <a:p>
          <a:pPr marL="114300" lvl="1" indent="-114300" algn="l" defTabSz="577850">
            <a:lnSpc>
              <a:spcPct val="90000"/>
            </a:lnSpc>
            <a:spcBef>
              <a:spcPct val="0"/>
            </a:spcBef>
            <a:spcAft>
              <a:spcPct val="15000"/>
            </a:spcAft>
            <a:buChar char="••"/>
          </a:pPr>
          <a:r>
            <a:rPr lang="en-US" sz="1300" kern="1200" dirty="0" smtClean="0">
              <a:solidFill>
                <a:sysClr val="windowText" lastClr="000000"/>
              </a:solidFill>
              <a:latin typeface="Calibri"/>
              <a:ea typeface="+mn-ea"/>
              <a:cs typeface="+mn-cs"/>
            </a:rPr>
            <a:t>Provide the card number on the provider bill within the billing section </a:t>
          </a:r>
          <a:endParaRPr lang="en-US" sz="1300" kern="1200" dirty="0">
            <a:solidFill>
              <a:sysClr val="windowText" lastClr="000000"/>
            </a:solidFill>
            <a:latin typeface="Calibri"/>
            <a:ea typeface="+mn-ea"/>
            <a:cs typeface="+mn-cs"/>
          </a:endParaRPr>
        </a:p>
      </dsp:txBody>
      <dsp:txXfrm>
        <a:off x="1275281" y="3294581"/>
        <a:ext cx="5389856" cy="1312776"/>
      </dsp:txXfrm>
    </dsp:sp>
    <dsp:sp modelId="{C464B6AC-B5F9-4C88-A251-F2E5975754B1}">
      <dsp:nvSpPr>
        <dsp:cNvPr id="0" name=""/>
        <dsp:cNvSpPr/>
      </dsp:nvSpPr>
      <dsp:spPr>
        <a:xfrm>
          <a:off x="6088761" y="1057465"/>
          <a:ext cx="906399" cy="906399"/>
        </a:xfrm>
        <a:prstGeom prst="downArrow">
          <a:avLst>
            <a:gd name="adj1" fmla="val 55000"/>
            <a:gd name="adj2" fmla="val 45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ysClr val="windowText" lastClr="000000">
                <a:hueOff val="0"/>
                <a:satOff val="0"/>
                <a:lumOff val="0"/>
                <a:alphaOff val="0"/>
              </a:sysClr>
            </a:solidFill>
            <a:latin typeface="Calibri"/>
            <a:ea typeface="+mn-ea"/>
            <a:cs typeface="+mn-cs"/>
          </a:endParaRPr>
        </a:p>
      </dsp:txBody>
      <dsp:txXfrm>
        <a:off x="6292701" y="1057465"/>
        <a:ext cx="498519" cy="682065"/>
      </dsp:txXfrm>
    </dsp:sp>
    <dsp:sp modelId="{0E2E89E2-5871-4156-9217-8D7B1B8ABE7E}">
      <dsp:nvSpPr>
        <dsp:cNvPr id="0" name=""/>
        <dsp:cNvSpPr/>
      </dsp:nvSpPr>
      <dsp:spPr>
        <a:xfrm>
          <a:off x="6705980" y="2675039"/>
          <a:ext cx="906399" cy="906399"/>
        </a:xfrm>
        <a:prstGeom prst="downArrow">
          <a:avLst>
            <a:gd name="adj1" fmla="val 55000"/>
            <a:gd name="adj2" fmla="val 45000"/>
          </a:avLst>
        </a:prstGeom>
        <a:solidFill>
          <a:srgbClr val="4BACC6">
            <a:tint val="40000"/>
            <a:alpha val="90000"/>
            <a:hueOff val="-10740482"/>
            <a:satOff val="48253"/>
            <a:lumOff val="3317"/>
            <a:alphaOff val="0"/>
          </a:srgbClr>
        </a:solidFill>
        <a:ln w="25400" cap="flat" cmpd="sng" algn="ctr">
          <a:solidFill>
            <a:srgbClr val="4BAC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ysClr val="windowText" lastClr="000000">
                <a:hueOff val="0"/>
                <a:satOff val="0"/>
                <a:lumOff val="0"/>
                <a:alphaOff val="0"/>
              </a:sysClr>
            </a:solidFill>
            <a:latin typeface="Calibri"/>
            <a:ea typeface="+mn-ea"/>
            <a:cs typeface="+mn-cs"/>
          </a:endParaRPr>
        </a:p>
      </dsp:txBody>
      <dsp:txXfrm>
        <a:off x="6909920" y="2675039"/>
        <a:ext cx="498519" cy="682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1241A-6AC0-40E8-8136-1F6F50075A02}">
      <dsp:nvSpPr>
        <dsp:cNvPr id="0" name=""/>
        <dsp:cNvSpPr/>
      </dsp:nvSpPr>
      <dsp:spPr>
        <a:xfrm>
          <a:off x="0" y="0"/>
          <a:ext cx="6995160" cy="1371600"/>
        </a:xfrm>
        <a:prstGeom prst="roundRect">
          <a:avLst>
            <a:gd name="adj" fmla="val 10000"/>
          </a:avLst>
        </a:prstGeom>
        <a:solidFill>
          <a:srgbClr val="4BACC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ysClr val="windowText" lastClr="000000"/>
              </a:solidFill>
              <a:latin typeface="Calibri"/>
              <a:ea typeface="+mn-ea"/>
              <a:cs typeface="+mn-cs"/>
            </a:rPr>
            <a:t>Bring the prescription to pharmacy </a:t>
          </a:r>
          <a:endParaRPr lang="en-US" sz="2100" kern="1200" dirty="0">
            <a:solidFill>
              <a:sysClr val="windowText" lastClr="000000"/>
            </a:solidFill>
            <a:latin typeface="Calibri"/>
            <a:ea typeface="+mn-ea"/>
            <a:cs typeface="+mn-cs"/>
          </a:endParaRPr>
        </a:p>
      </dsp:txBody>
      <dsp:txXfrm>
        <a:off x="40173" y="40173"/>
        <a:ext cx="5515096" cy="1291254"/>
      </dsp:txXfrm>
    </dsp:sp>
    <dsp:sp modelId="{C227BFE2-6B1D-4A47-A3BA-28FB043C76C3}">
      <dsp:nvSpPr>
        <dsp:cNvPr id="0" name=""/>
        <dsp:cNvSpPr/>
      </dsp:nvSpPr>
      <dsp:spPr>
        <a:xfrm>
          <a:off x="617219" y="1600199"/>
          <a:ext cx="6995160" cy="1371600"/>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ysClr val="windowText" lastClr="000000"/>
              </a:solidFill>
              <a:latin typeface="Calibri"/>
              <a:ea typeface="+mn-ea"/>
              <a:cs typeface="+mn-cs"/>
            </a:rPr>
            <a:t>Pharmacist will advise of the prescription price </a:t>
          </a:r>
          <a:endParaRPr lang="en-US" sz="2100" kern="1200" dirty="0">
            <a:solidFill>
              <a:sysClr val="windowText" lastClr="000000"/>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a:ea typeface="+mn-ea"/>
              <a:cs typeface="+mn-cs"/>
            </a:rPr>
            <a:t>Make sure that the pharmacy has your updated insurance/benefit information</a:t>
          </a:r>
          <a:endParaRPr lang="en-US" sz="1600" kern="1200" dirty="0">
            <a:solidFill>
              <a:sysClr val="windowText" lastClr="000000"/>
            </a:solidFill>
            <a:latin typeface="Calibri"/>
            <a:ea typeface="+mn-ea"/>
            <a:cs typeface="+mn-cs"/>
          </a:endParaRPr>
        </a:p>
      </dsp:txBody>
      <dsp:txXfrm>
        <a:off x="657392" y="1640372"/>
        <a:ext cx="5406053" cy="1291254"/>
      </dsp:txXfrm>
    </dsp:sp>
    <dsp:sp modelId="{F11E5955-72DE-45A9-A26A-E6B489ED5A8E}">
      <dsp:nvSpPr>
        <dsp:cNvPr id="0" name=""/>
        <dsp:cNvSpPr/>
      </dsp:nvSpPr>
      <dsp:spPr>
        <a:xfrm>
          <a:off x="1234439" y="3200399"/>
          <a:ext cx="6995160" cy="1371600"/>
        </a:xfrm>
        <a:prstGeom prst="roundRect">
          <a:avLst>
            <a:gd name="adj" fmla="val 10000"/>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ysClr val="windowText" lastClr="000000"/>
              </a:solidFill>
              <a:latin typeface="Calibri"/>
              <a:ea typeface="+mn-ea"/>
              <a:cs typeface="+mn-cs"/>
            </a:rPr>
            <a:t>Pay the bill using the Choice Strategies Card</a:t>
          </a:r>
          <a:endParaRPr lang="en-US" sz="2100" kern="1200" dirty="0">
            <a:solidFill>
              <a:sysClr val="windowText" lastClr="000000"/>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a:ea typeface="+mn-ea"/>
              <a:cs typeface="+mn-cs"/>
            </a:rPr>
            <a:t>Swipe the card as credit vs. debit for your convenience </a:t>
          </a:r>
          <a:endParaRPr lang="en-US" sz="1600" kern="1200" dirty="0">
            <a:solidFill>
              <a:sysClr val="windowText" lastClr="000000"/>
            </a:solidFill>
            <a:latin typeface="Calibri"/>
            <a:ea typeface="+mn-ea"/>
            <a:cs typeface="+mn-cs"/>
          </a:endParaRPr>
        </a:p>
      </dsp:txBody>
      <dsp:txXfrm>
        <a:off x="1274612" y="3240572"/>
        <a:ext cx="5406053" cy="1291254"/>
      </dsp:txXfrm>
    </dsp:sp>
    <dsp:sp modelId="{2C4322AB-D72C-4E78-8A0C-0145EF675863}">
      <dsp:nvSpPr>
        <dsp:cNvPr id="0" name=""/>
        <dsp:cNvSpPr/>
      </dsp:nvSpPr>
      <dsp:spPr>
        <a:xfrm>
          <a:off x="6103619" y="1040130"/>
          <a:ext cx="891540" cy="891540"/>
        </a:xfrm>
        <a:prstGeom prst="downArrow">
          <a:avLst>
            <a:gd name="adj1" fmla="val 55000"/>
            <a:gd name="adj2" fmla="val 45000"/>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ysClr val="windowText" lastClr="000000">
                <a:hueOff val="0"/>
                <a:satOff val="0"/>
                <a:lumOff val="0"/>
                <a:alphaOff val="0"/>
              </a:sysClr>
            </a:solidFill>
            <a:latin typeface="Calibri"/>
            <a:ea typeface="+mn-ea"/>
            <a:cs typeface="+mn-cs"/>
          </a:endParaRPr>
        </a:p>
      </dsp:txBody>
      <dsp:txXfrm>
        <a:off x="6304215" y="1040130"/>
        <a:ext cx="490348" cy="670884"/>
      </dsp:txXfrm>
    </dsp:sp>
    <dsp:sp modelId="{41846541-83B3-4707-859D-AF64EEEE7456}">
      <dsp:nvSpPr>
        <dsp:cNvPr id="0" name=""/>
        <dsp:cNvSpPr/>
      </dsp:nvSpPr>
      <dsp:spPr>
        <a:xfrm>
          <a:off x="6720839" y="2631186"/>
          <a:ext cx="891540" cy="891540"/>
        </a:xfrm>
        <a:prstGeom prst="downArrow">
          <a:avLst>
            <a:gd name="adj1" fmla="val 55000"/>
            <a:gd name="adj2" fmla="val 45000"/>
          </a:avLst>
        </a:prstGeom>
        <a:solidFill>
          <a:srgbClr val="4BACC6">
            <a:tint val="40000"/>
            <a:alpha val="90000"/>
            <a:hueOff val="-10740482"/>
            <a:satOff val="48253"/>
            <a:lumOff val="3317"/>
            <a:alphaOff val="0"/>
          </a:srgbClr>
        </a:solidFill>
        <a:ln w="25400" cap="flat" cmpd="sng" algn="ctr">
          <a:solidFill>
            <a:srgbClr val="4BAC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ysClr val="windowText" lastClr="000000">
                <a:hueOff val="0"/>
                <a:satOff val="0"/>
                <a:lumOff val="0"/>
                <a:alphaOff val="0"/>
              </a:sysClr>
            </a:solidFill>
            <a:latin typeface="Calibri"/>
            <a:ea typeface="+mn-ea"/>
            <a:cs typeface="+mn-cs"/>
          </a:endParaRPr>
        </a:p>
      </dsp:txBody>
      <dsp:txXfrm>
        <a:off x="6921435" y="2631186"/>
        <a:ext cx="490348" cy="6708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E0857-D999-45FB-93C5-74BF455A6890}" type="datetimeFigureOut">
              <a:rPr lang="en-US" smtClean="0"/>
              <a:t>12/19/2017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803B5-90D0-4D6D-AC9F-383AB190C67B}" type="slidenum">
              <a:rPr lang="en-US" smtClean="0"/>
              <a:t>‹#›</a:t>
            </a:fld>
            <a:endParaRPr lang="en-US" dirty="0"/>
          </a:p>
        </p:txBody>
      </p:sp>
    </p:spTree>
    <p:extLst>
      <p:ext uri="{BB962C8B-B14F-4D97-AF65-F5344CB8AC3E}">
        <p14:creationId xmlns:p14="http://schemas.microsoft.com/office/powerpoint/2010/main" val="200004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0E81630-91F1-4A2B-842F-CDBF1AF607F7}" type="slidenum">
              <a:rPr lang="en-US" smtClean="0"/>
              <a:pPr/>
              <a:t>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716" y="4344229"/>
            <a:ext cx="5028571" cy="4114387"/>
          </a:xfrm>
          <a:noFill/>
          <a:ln/>
        </p:spPr>
        <p:txBody>
          <a:bodyPr lIns="94292" tIns="47146" rIns="94292" bIns="47146"/>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12</a:t>
            </a:fld>
            <a:endParaRPr lang="en-US" dirty="0"/>
          </a:p>
        </p:txBody>
      </p:sp>
    </p:spTree>
    <p:extLst>
      <p:ext uri="{BB962C8B-B14F-4D97-AF65-F5344CB8AC3E}">
        <p14:creationId xmlns:p14="http://schemas.microsoft.com/office/powerpoint/2010/main" val="285866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aseline="0" dirty="0" smtClean="0"/>
          </a:p>
          <a:p>
            <a:pPr defTabSz="966612">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13</a:t>
            </a:fld>
            <a:endParaRPr lang="en-US" dirty="0"/>
          </a:p>
        </p:txBody>
      </p:sp>
    </p:spTree>
    <p:extLst>
      <p:ext uri="{BB962C8B-B14F-4D97-AF65-F5344CB8AC3E}">
        <p14:creationId xmlns:p14="http://schemas.microsoft.com/office/powerpoint/2010/main" val="347399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14</a:t>
            </a:fld>
            <a:endParaRPr lang="en-US" dirty="0"/>
          </a:p>
        </p:txBody>
      </p:sp>
    </p:spTree>
    <p:extLst>
      <p:ext uri="{BB962C8B-B14F-4D97-AF65-F5344CB8AC3E}">
        <p14:creationId xmlns:p14="http://schemas.microsoft.com/office/powerpoint/2010/main" val="26918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15</a:t>
            </a:fld>
            <a:endParaRPr lang="en-US" dirty="0"/>
          </a:p>
        </p:txBody>
      </p:sp>
    </p:spTree>
    <p:extLst>
      <p:ext uri="{BB962C8B-B14F-4D97-AF65-F5344CB8AC3E}">
        <p14:creationId xmlns:p14="http://schemas.microsoft.com/office/powerpoint/2010/main" val="281871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16</a:t>
            </a:fld>
            <a:endParaRPr lang="en-US" dirty="0"/>
          </a:p>
        </p:txBody>
      </p:sp>
    </p:spTree>
    <p:extLst>
      <p:ext uri="{BB962C8B-B14F-4D97-AF65-F5344CB8AC3E}">
        <p14:creationId xmlns:p14="http://schemas.microsoft.com/office/powerpoint/2010/main" val="281871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5803B5-90D0-4D6D-AC9F-383AB190C67B}" type="slidenum">
              <a:rPr lang="en-US" smtClean="0"/>
              <a:t>17</a:t>
            </a:fld>
            <a:endParaRPr lang="en-US" dirty="0"/>
          </a:p>
        </p:txBody>
      </p:sp>
    </p:spTree>
    <p:extLst>
      <p:ext uri="{BB962C8B-B14F-4D97-AF65-F5344CB8AC3E}">
        <p14:creationId xmlns:p14="http://schemas.microsoft.com/office/powerpoint/2010/main" val="281871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endParaRPr lang="en-US" baseline="0" dirty="0" smtClean="0"/>
          </a:p>
        </p:txBody>
      </p:sp>
      <p:sp>
        <p:nvSpPr>
          <p:cNvPr id="4" name="Slide Number Placeholder 3"/>
          <p:cNvSpPr>
            <a:spLocks noGrp="1"/>
          </p:cNvSpPr>
          <p:nvPr>
            <p:ph type="sldNum" sz="quarter" idx="10"/>
          </p:nvPr>
        </p:nvSpPr>
        <p:spPr/>
        <p:txBody>
          <a:bodyPr/>
          <a:lstStyle/>
          <a:p>
            <a:fld id="{1B5803B5-90D0-4D6D-AC9F-383AB190C67B}" type="slidenum">
              <a:rPr lang="en-US" smtClean="0"/>
              <a:t>18</a:t>
            </a:fld>
            <a:endParaRPr lang="en-US" dirty="0"/>
          </a:p>
        </p:txBody>
      </p:sp>
    </p:spTree>
    <p:extLst>
      <p:ext uri="{BB962C8B-B14F-4D97-AF65-F5344CB8AC3E}">
        <p14:creationId xmlns:p14="http://schemas.microsoft.com/office/powerpoint/2010/main" val="2818711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19</a:t>
            </a:fld>
            <a:endParaRPr lang="en-US" dirty="0"/>
          </a:p>
        </p:txBody>
      </p:sp>
    </p:spTree>
    <p:extLst>
      <p:ext uri="{BB962C8B-B14F-4D97-AF65-F5344CB8AC3E}">
        <p14:creationId xmlns:p14="http://schemas.microsoft.com/office/powerpoint/2010/main" val="2818711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20</a:t>
            </a:fld>
            <a:endParaRPr lang="en-US" dirty="0"/>
          </a:p>
        </p:txBody>
      </p:sp>
    </p:spTree>
    <p:extLst>
      <p:ext uri="{BB962C8B-B14F-4D97-AF65-F5344CB8AC3E}">
        <p14:creationId xmlns:p14="http://schemas.microsoft.com/office/powerpoint/2010/main" val="139806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4</a:t>
            </a:fld>
            <a:endParaRPr lang="en-US" dirty="0"/>
          </a:p>
        </p:txBody>
      </p:sp>
    </p:spTree>
    <p:extLst>
      <p:ext uri="{BB962C8B-B14F-4D97-AF65-F5344CB8AC3E}">
        <p14:creationId xmlns:p14="http://schemas.microsoft.com/office/powerpoint/2010/main" val="125921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endParaRPr lang="en-US" b="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5</a:t>
            </a:fld>
            <a:endParaRPr lang="en-US" dirty="0"/>
          </a:p>
        </p:txBody>
      </p:sp>
    </p:spTree>
    <p:extLst>
      <p:ext uri="{BB962C8B-B14F-4D97-AF65-F5344CB8AC3E}">
        <p14:creationId xmlns:p14="http://schemas.microsoft.com/office/powerpoint/2010/main" val="396402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6</a:t>
            </a:fld>
            <a:endParaRPr lang="en-US" dirty="0"/>
          </a:p>
        </p:txBody>
      </p:sp>
    </p:spTree>
    <p:extLst>
      <p:ext uri="{BB962C8B-B14F-4D97-AF65-F5344CB8AC3E}">
        <p14:creationId xmlns:p14="http://schemas.microsoft.com/office/powerpoint/2010/main" val="279010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7</a:t>
            </a:fld>
            <a:endParaRPr lang="en-US" dirty="0"/>
          </a:p>
        </p:txBody>
      </p:sp>
    </p:spTree>
    <p:extLst>
      <p:ext uri="{BB962C8B-B14F-4D97-AF65-F5344CB8AC3E}">
        <p14:creationId xmlns:p14="http://schemas.microsoft.com/office/powerpoint/2010/main" val="33417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8</a:t>
            </a:fld>
            <a:endParaRPr lang="en-US" dirty="0"/>
          </a:p>
        </p:txBody>
      </p:sp>
    </p:spTree>
    <p:extLst>
      <p:ext uri="{BB962C8B-B14F-4D97-AF65-F5344CB8AC3E}">
        <p14:creationId xmlns:p14="http://schemas.microsoft.com/office/powerpoint/2010/main" val="331105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9</a:t>
            </a:fld>
            <a:endParaRPr lang="en-US" dirty="0"/>
          </a:p>
        </p:txBody>
      </p:sp>
    </p:spTree>
    <p:extLst>
      <p:ext uri="{BB962C8B-B14F-4D97-AF65-F5344CB8AC3E}">
        <p14:creationId xmlns:p14="http://schemas.microsoft.com/office/powerpoint/2010/main" val="293618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03B5-90D0-4D6D-AC9F-383AB190C67B}" type="slidenum">
              <a:rPr lang="en-US" smtClean="0"/>
              <a:t>10</a:t>
            </a:fld>
            <a:endParaRPr lang="en-US" dirty="0"/>
          </a:p>
        </p:txBody>
      </p:sp>
    </p:spTree>
    <p:extLst>
      <p:ext uri="{BB962C8B-B14F-4D97-AF65-F5344CB8AC3E}">
        <p14:creationId xmlns:p14="http://schemas.microsoft.com/office/powerpoint/2010/main" val="355967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1B5803B5-90D0-4D6D-AC9F-383AB190C67B}" type="slidenum">
              <a:rPr lang="en-US" smtClean="0"/>
              <a:t>11</a:t>
            </a:fld>
            <a:endParaRPr lang="en-US" dirty="0"/>
          </a:p>
        </p:txBody>
      </p:sp>
    </p:spTree>
    <p:extLst>
      <p:ext uri="{BB962C8B-B14F-4D97-AF65-F5344CB8AC3E}">
        <p14:creationId xmlns:p14="http://schemas.microsoft.com/office/powerpoint/2010/main" val="1805092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ontent Placeholder 10"/>
          <p:cNvSpPr>
            <a:spLocks noGrp="1"/>
          </p:cNvSpPr>
          <p:nvPr>
            <p:ph sz="quarter" idx="10" hasCustomPrompt="1"/>
          </p:nvPr>
        </p:nvSpPr>
        <p:spPr>
          <a:xfrm>
            <a:off x="1" y="3916324"/>
            <a:ext cx="9143999" cy="1376326"/>
          </a:xfrm>
        </p:spPr>
        <p:txBody>
          <a:bodyPr rIns="640080" anchor="ctr">
            <a:normAutofit/>
          </a:bodyPr>
          <a:lstStyle>
            <a:lvl1pPr marL="45720" indent="0" algn="r">
              <a:buNone/>
              <a:defRPr sz="3600" baseline="0"/>
            </a:lvl1pPr>
            <a:lvl2pPr marL="274320" indent="0">
              <a:buNone/>
              <a:defRPr/>
            </a:lvl2pPr>
            <a:lvl3pPr marL="521208" indent="0">
              <a:buNone/>
              <a:defRPr/>
            </a:lvl3pPr>
            <a:lvl4pPr marL="731520" indent="0">
              <a:buNone/>
              <a:defRPr/>
            </a:lvl4pPr>
            <a:lvl5pPr marL="914400" indent="0">
              <a:buNone/>
              <a:defRPr/>
            </a:lvl5pPr>
          </a:lstStyle>
          <a:p>
            <a:pPr lvl="0"/>
            <a:r>
              <a:rPr lang="en-US" dirty="0" smtClean="0"/>
              <a:t>Enter Your Title Here</a:t>
            </a:r>
          </a:p>
        </p:txBody>
      </p:sp>
      <p:sp>
        <p:nvSpPr>
          <p:cNvPr id="12" name="Text Placeholder 11"/>
          <p:cNvSpPr>
            <a:spLocks noGrp="1"/>
          </p:cNvSpPr>
          <p:nvPr>
            <p:ph type="body" sz="quarter" idx="11" hasCustomPrompt="1"/>
          </p:nvPr>
        </p:nvSpPr>
        <p:spPr>
          <a:xfrm>
            <a:off x="1454730" y="5479040"/>
            <a:ext cx="7167415" cy="455327"/>
          </a:xfrm>
        </p:spPr>
        <p:txBody>
          <a:bodyPr/>
          <a:lstStyle>
            <a:lvl1pPr marL="45720" indent="0" algn="r">
              <a:buNone/>
              <a:defRPr/>
            </a:lvl1pPr>
            <a:lvl2pPr marL="274320" indent="0">
              <a:buNone/>
              <a:defRPr/>
            </a:lvl2pPr>
            <a:lvl3pPr marL="521208" indent="0">
              <a:buNone/>
              <a:defRPr/>
            </a:lvl3pPr>
            <a:lvl4pPr marL="731520" indent="0">
              <a:buNone/>
              <a:defRPr/>
            </a:lvl4pPr>
            <a:lvl5pPr marL="914400" indent="0">
              <a:buNone/>
              <a:defRPr/>
            </a:lvl5pPr>
          </a:lstStyle>
          <a:p>
            <a:pPr lvl="0"/>
            <a:r>
              <a:rPr lang="en-US" dirty="0" smtClean="0"/>
              <a:t>Name of Presenter</a:t>
            </a:r>
            <a:endParaRPr lang="en-US" dirty="0"/>
          </a:p>
        </p:txBody>
      </p:sp>
      <p:sp>
        <p:nvSpPr>
          <p:cNvPr id="13" name="Text Placeholder 11"/>
          <p:cNvSpPr>
            <a:spLocks noGrp="1"/>
          </p:cNvSpPr>
          <p:nvPr>
            <p:ph type="body" sz="quarter" idx="12" hasCustomPrompt="1"/>
          </p:nvPr>
        </p:nvSpPr>
        <p:spPr>
          <a:xfrm>
            <a:off x="1454730" y="5905283"/>
            <a:ext cx="7167415" cy="455327"/>
          </a:xfrm>
        </p:spPr>
        <p:txBody>
          <a:bodyPr/>
          <a:lstStyle>
            <a:lvl1pPr marL="45720" indent="0" algn="r">
              <a:buNone/>
              <a:defRPr>
                <a:solidFill>
                  <a:srgbClr val="A6C481"/>
                </a:solidFill>
              </a:defRPr>
            </a:lvl1pPr>
            <a:lvl2pPr marL="274320" indent="0">
              <a:buNone/>
              <a:defRPr/>
            </a:lvl2pPr>
            <a:lvl3pPr marL="521208" indent="0">
              <a:buNone/>
              <a:defRPr/>
            </a:lvl3pPr>
            <a:lvl4pPr marL="731520" indent="0">
              <a:buNone/>
              <a:defRPr/>
            </a:lvl4pPr>
            <a:lvl5pPr marL="914400" indent="0">
              <a:buNone/>
              <a:defRPr/>
            </a:lvl5pPr>
          </a:lstStyle>
          <a:p>
            <a:pPr lvl="0"/>
            <a:r>
              <a:rPr lang="en-US" dirty="0" smtClean="0"/>
              <a:t>Today’s Date</a:t>
            </a:r>
            <a:endParaRPr lang="en-US" dirty="0"/>
          </a:p>
        </p:txBody>
      </p:sp>
    </p:spTree>
    <p:extLst>
      <p:ext uri="{BB962C8B-B14F-4D97-AF65-F5344CB8AC3E}">
        <p14:creationId xmlns:p14="http://schemas.microsoft.com/office/powerpoint/2010/main" val="26094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2-Way">
    <p:spTree>
      <p:nvGrpSpPr>
        <p:cNvPr id="1" name=""/>
        <p:cNvGrpSpPr/>
        <p:nvPr/>
      </p:nvGrpSpPr>
      <p:grpSpPr>
        <a:xfrm>
          <a:off x="0" y="0"/>
          <a:ext cx="0" cy="0"/>
          <a:chOff x="0" y="0"/>
          <a:chExt cx="0" cy="0"/>
        </a:xfrm>
      </p:grpSpPr>
      <p:sp>
        <p:nvSpPr>
          <p:cNvPr id="14" name="Round Diagonal Corner Rectangle 13"/>
          <p:cNvSpPr/>
          <p:nvPr/>
        </p:nvSpPr>
        <p:spPr>
          <a:xfrm>
            <a:off x="4646616" y="1353679"/>
            <a:ext cx="4040188" cy="4673520"/>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accent5"/>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Round Single Corner Rectangle 25"/>
          <p:cNvSpPr/>
          <p:nvPr/>
        </p:nvSpPr>
        <p:spPr>
          <a:xfrm flipH="1">
            <a:off x="4646612" y="1343683"/>
            <a:ext cx="4040188" cy="649759"/>
          </a:xfrm>
          <a:prstGeom prst="round1Rect">
            <a:avLst>
              <a:gd name="adj" fmla="val 41904"/>
            </a:avLst>
          </a:prstGeom>
          <a:solidFill>
            <a:schemeClr val="accent5"/>
          </a:solidFill>
          <a:ln w="9525" cap="flat" cmpd="sng" algn="ctr">
            <a:noFill/>
            <a:prstDash val="solid"/>
          </a:ln>
          <a:effectLst>
            <a:outerShdw blurRad="40000" dist="23000" dir="5400000" rotWithShape="0">
              <a:srgbClr val="000000">
                <a:alpha val="20000"/>
              </a:srgb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effectLst/>
              <a:uLnTx/>
              <a:uFillTx/>
              <a:latin typeface="Calibri"/>
              <a:ea typeface="+mn-ea"/>
              <a:cs typeface="+mn-cs"/>
            </a:endParaRPr>
          </a:p>
        </p:txBody>
      </p:sp>
      <p:sp>
        <p:nvSpPr>
          <p:cNvPr id="13" name="Round Diagonal Corner Rectangle 12"/>
          <p:cNvSpPr/>
          <p:nvPr/>
        </p:nvSpPr>
        <p:spPr>
          <a:xfrm>
            <a:off x="457201" y="1353680"/>
            <a:ext cx="4040188" cy="4673520"/>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accent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Round Single Corner Rectangle 24"/>
          <p:cNvSpPr/>
          <p:nvPr/>
        </p:nvSpPr>
        <p:spPr>
          <a:xfrm flipH="1">
            <a:off x="457201" y="1353679"/>
            <a:ext cx="4040188" cy="649759"/>
          </a:xfrm>
          <a:prstGeom prst="round1Rect">
            <a:avLst>
              <a:gd name="adj" fmla="val 41904"/>
            </a:avLst>
          </a:prstGeom>
          <a:solidFill>
            <a:schemeClr val="accent1"/>
          </a:solidFill>
          <a:ln w="9525" cap="flat" cmpd="sng" algn="ctr">
            <a:noFill/>
            <a:prstDash val="solid"/>
          </a:ln>
          <a:effectLst>
            <a:outerShdw blurRad="40000" dist="23000" dir="5400000" rotWithShape="0">
              <a:srgbClr val="000000">
                <a:alpha val="20000"/>
              </a:srgb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effectLst/>
              <a:uLnTx/>
              <a:uFillTx/>
              <a:latin typeface="Calibri"/>
              <a:ea typeface="+mn-ea"/>
              <a:cs typeface="+mn-cs"/>
            </a:endParaRPr>
          </a:p>
        </p:txBody>
      </p:sp>
      <p:sp>
        <p:nvSpPr>
          <p:cNvPr id="2" name="Title 1"/>
          <p:cNvSpPr>
            <a:spLocks noGrp="1"/>
          </p:cNvSpPr>
          <p:nvPr>
            <p:ph type="title"/>
          </p:nvPr>
        </p:nvSpPr>
        <p:spPr>
          <a:xfrm>
            <a:off x="457200" y="87745"/>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40845" y="1417639"/>
            <a:ext cx="3672898" cy="575803"/>
          </a:xfrm>
        </p:spPr>
        <p:txBody>
          <a:bodyPr anchor="ctr">
            <a:normAutofit/>
          </a:bodyPr>
          <a:lstStyle>
            <a:lvl1pPr marL="0" indent="0" algn="l">
              <a:buNone/>
              <a:defRPr sz="1800" b="0" cap="none">
                <a:solidFill>
                  <a:schemeClr val="bg1"/>
                </a:solidFill>
                <a:effectLst>
                  <a:outerShdw dist="12700" dir="13500000" algn="tl" rotWithShape="0">
                    <a:schemeClr val="accent1">
                      <a:lumMod val="50000"/>
                      <a:alpha val="5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5748" y="2133640"/>
            <a:ext cx="349678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8746" y="1417639"/>
            <a:ext cx="3674341" cy="575803"/>
          </a:xfrm>
        </p:spPr>
        <p:txBody>
          <a:bodyPr anchor="ctr">
            <a:normAutofit/>
          </a:bodyPr>
          <a:lstStyle>
            <a:lvl1pPr marL="0" indent="0" algn="l">
              <a:buNone/>
              <a:defRPr sz="1800" b="0" cap="none">
                <a:solidFill>
                  <a:srgbClr val="FFFFFF"/>
                </a:solidFill>
                <a:effectLst>
                  <a:outerShdw dist="12700" dir="13500000" algn="tl" rotWithShape="0">
                    <a:schemeClr val="accent5">
                      <a:lumMod val="50000"/>
                      <a:alpha val="6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0028" y="2133640"/>
            <a:ext cx="344729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89A1A6-F36C-4187-87AC-CB80BAE009CA}" type="slidenum">
              <a:rPr lang="en-US" smtClean="0"/>
              <a:t>‹#›</a:t>
            </a:fld>
            <a:endParaRPr lang="en-US" dirty="0"/>
          </a:p>
        </p:txBody>
      </p:sp>
      <p:cxnSp>
        <p:nvCxnSpPr>
          <p:cNvPr id="10" name="Straight Connector 9"/>
          <p:cNvCxnSpPr/>
          <p:nvPr/>
        </p:nvCxnSpPr>
        <p:spPr>
          <a:xfrm>
            <a:off x="457200" y="1219200"/>
            <a:ext cx="82296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24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Comparison Colorful">
    <p:spTree>
      <p:nvGrpSpPr>
        <p:cNvPr id="1" name=""/>
        <p:cNvGrpSpPr/>
        <p:nvPr/>
      </p:nvGrpSpPr>
      <p:grpSpPr>
        <a:xfrm>
          <a:off x="0" y="0"/>
          <a:ext cx="0" cy="0"/>
          <a:chOff x="0" y="0"/>
          <a:chExt cx="0" cy="0"/>
        </a:xfrm>
      </p:grpSpPr>
      <p:sp>
        <p:nvSpPr>
          <p:cNvPr id="14" name="Round Diagonal Corner Rectangle 13"/>
          <p:cNvSpPr/>
          <p:nvPr/>
        </p:nvSpPr>
        <p:spPr>
          <a:xfrm>
            <a:off x="4646616" y="1353679"/>
            <a:ext cx="4040188" cy="4673520"/>
          </a:xfrm>
          <a:prstGeom prst="round2DiagRect">
            <a:avLst>
              <a:gd name="adj1" fmla="val 6665"/>
              <a:gd name="adj2" fmla="val 0"/>
            </a:avLst>
          </a:prstGeom>
          <a:gradFill flip="none" rotWithShape="1">
            <a:gsLst>
              <a:gs pos="0">
                <a:schemeClr val="accent4"/>
              </a:gs>
              <a:gs pos="100000">
                <a:schemeClr val="accent4">
                  <a:lumMod val="40000"/>
                  <a:lumOff val="60000"/>
                </a:schemeClr>
              </a:gs>
            </a:gsLst>
            <a:lin ang="16200000" scaled="0"/>
            <a:tileRect/>
          </a:gradFill>
          <a:ln w="9525" cap="flat" cmpd="sng" algn="ctr">
            <a:solidFill>
              <a:schemeClr val="accent5"/>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Round Single Corner Rectangle 25"/>
          <p:cNvSpPr/>
          <p:nvPr/>
        </p:nvSpPr>
        <p:spPr>
          <a:xfrm flipH="1">
            <a:off x="4646612" y="1343683"/>
            <a:ext cx="4040188" cy="649759"/>
          </a:xfrm>
          <a:prstGeom prst="round1Rect">
            <a:avLst>
              <a:gd name="adj" fmla="val 41904"/>
            </a:avLst>
          </a:prstGeom>
          <a:solidFill>
            <a:schemeClr val="accent5"/>
          </a:solidFill>
          <a:ln w="9525" cap="flat" cmpd="sng" algn="ctr">
            <a:noFill/>
            <a:prstDash val="solid"/>
          </a:ln>
          <a:effectLst>
            <a:outerShdw blurRad="40000" dist="23000" dir="5400000" rotWithShape="0">
              <a:srgbClr val="000000">
                <a:alpha val="20000"/>
              </a:srgb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effectLst/>
              <a:uLnTx/>
              <a:uFillTx/>
              <a:latin typeface="Calibri"/>
              <a:ea typeface="+mn-ea"/>
              <a:cs typeface="+mn-cs"/>
            </a:endParaRPr>
          </a:p>
        </p:txBody>
      </p:sp>
      <p:sp>
        <p:nvSpPr>
          <p:cNvPr id="13" name="Round Diagonal Corner Rectangle 12"/>
          <p:cNvSpPr/>
          <p:nvPr/>
        </p:nvSpPr>
        <p:spPr>
          <a:xfrm>
            <a:off x="457201" y="1353680"/>
            <a:ext cx="4040188" cy="4673520"/>
          </a:xfrm>
          <a:prstGeom prst="round2DiagRect">
            <a:avLst>
              <a:gd name="adj1" fmla="val 6665"/>
              <a:gd name="adj2" fmla="val 0"/>
            </a:avLst>
          </a:prstGeom>
          <a:gradFill flip="none" rotWithShape="1">
            <a:gsLst>
              <a:gs pos="0">
                <a:schemeClr val="accent1">
                  <a:lumMod val="60000"/>
                  <a:lumOff val="40000"/>
                </a:schemeClr>
              </a:gs>
              <a:gs pos="100000">
                <a:schemeClr val="accent1">
                  <a:lumMod val="20000"/>
                  <a:lumOff val="80000"/>
                </a:schemeClr>
              </a:gs>
            </a:gsLst>
            <a:lin ang="16200000" scaled="0"/>
            <a:tileRect/>
          </a:gradFill>
          <a:ln w="9525" cap="flat" cmpd="sng" algn="ctr">
            <a:solidFill>
              <a:schemeClr val="accent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Calibri"/>
              <a:ea typeface="+mn-ea"/>
              <a:cs typeface="+mn-cs"/>
            </a:endParaRPr>
          </a:p>
        </p:txBody>
      </p:sp>
      <p:sp>
        <p:nvSpPr>
          <p:cNvPr id="25" name="Round Single Corner Rectangle 24"/>
          <p:cNvSpPr/>
          <p:nvPr/>
        </p:nvSpPr>
        <p:spPr>
          <a:xfrm flipH="1">
            <a:off x="457201" y="1353679"/>
            <a:ext cx="4040188" cy="649759"/>
          </a:xfrm>
          <a:prstGeom prst="round1Rect">
            <a:avLst>
              <a:gd name="adj" fmla="val 41904"/>
            </a:avLst>
          </a:prstGeom>
          <a:solidFill>
            <a:schemeClr val="tx2"/>
          </a:solidFill>
          <a:ln w="9525" cap="flat" cmpd="sng" algn="ctr">
            <a:noFill/>
            <a:prstDash val="solid"/>
          </a:ln>
          <a:effectLst>
            <a:outerShdw blurRad="40000" dist="23000" dir="5400000" rotWithShape="0">
              <a:srgbClr val="000000">
                <a:alpha val="20000"/>
              </a:srgb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effectLst/>
              <a:uLnTx/>
              <a:uFillTx/>
              <a:latin typeface="Calibri"/>
              <a:ea typeface="+mn-ea"/>
              <a:cs typeface="+mn-cs"/>
            </a:endParaRPr>
          </a:p>
        </p:txBody>
      </p:sp>
      <p:sp>
        <p:nvSpPr>
          <p:cNvPr id="3" name="Text Placeholder 2"/>
          <p:cNvSpPr>
            <a:spLocks noGrp="1"/>
          </p:cNvSpPr>
          <p:nvPr>
            <p:ph type="body" idx="1"/>
          </p:nvPr>
        </p:nvSpPr>
        <p:spPr>
          <a:xfrm>
            <a:off x="640845" y="1417639"/>
            <a:ext cx="3672898" cy="575803"/>
          </a:xfrm>
        </p:spPr>
        <p:txBody>
          <a:bodyPr anchor="ctr">
            <a:normAutofit/>
          </a:bodyPr>
          <a:lstStyle>
            <a:lvl1pPr marL="0" indent="0" algn="l">
              <a:buNone/>
              <a:defRPr sz="1800" b="0" cap="none">
                <a:solidFill>
                  <a:schemeClr val="bg1"/>
                </a:solidFill>
                <a:effectLst>
                  <a:outerShdw dist="12700" dir="13500000" algn="tl" rotWithShape="0">
                    <a:schemeClr val="accent1">
                      <a:lumMod val="50000"/>
                      <a:alpha val="5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5748" y="2133640"/>
            <a:ext cx="3496780" cy="3951288"/>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8746" y="1417639"/>
            <a:ext cx="3674341" cy="575803"/>
          </a:xfrm>
        </p:spPr>
        <p:txBody>
          <a:bodyPr anchor="ctr">
            <a:normAutofit/>
          </a:bodyPr>
          <a:lstStyle>
            <a:lvl1pPr marL="0" indent="0" algn="l">
              <a:buNone/>
              <a:defRPr sz="1800" b="0" cap="none">
                <a:solidFill>
                  <a:srgbClr val="FFFFFF"/>
                </a:solidFill>
                <a:effectLst>
                  <a:outerShdw dist="12700" dir="13500000" algn="tl" rotWithShape="0">
                    <a:schemeClr val="accent5">
                      <a:lumMod val="50000"/>
                      <a:alpha val="6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0028" y="2133640"/>
            <a:ext cx="344729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89A1A6-F36C-4187-87AC-CB80BAE009CA}" type="slidenum">
              <a:rPr lang="en-US" smtClean="0"/>
              <a:t>‹#›</a:t>
            </a:fld>
            <a:endParaRPr lang="en-US" dirty="0"/>
          </a:p>
        </p:txBody>
      </p:sp>
      <p:cxnSp>
        <p:nvCxnSpPr>
          <p:cNvPr id="10" name="Straight Connector 9"/>
          <p:cNvCxnSpPr/>
          <p:nvPr/>
        </p:nvCxnSpPr>
        <p:spPr>
          <a:xfrm>
            <a:off x="457200" y="1219200"/>
            <a:ext cx="82296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87745"/>
            <a:ext cx="8229600" cy="11430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62014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15" name="Round Diagonal Corner Rectangle 14"/>
          <p:cNvSpPr/>
          <p:nvPr/>
        </p:nvSpPr>
        <p:spPr>
          <a:xfrm>
            <a:off x="6065256" y="1508698"/>
            <a:ext cx="2621544" cy="4518501"/>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bg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ound Diagonal Corner Rectangle 13"/>
          <p:cNvSpPr/>
          <p:nvPr/>
        </p:nvSpPr>
        <p:spPr>
          <a:xfrm>
            <a:off x="3259853" y="1508699"/>
            <a:ext cx="2621544" cy="4518501"/>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bg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 name="Round Diagonal Corner Rectangle 12"/>
          <p:cNvSpPr/>
          <p:nvPr/>
        </p:nvSpPr>
        <p:spPr>
          <a:xfrm>
            <a:off x="457201" y="1508698"/>
            <a:ext cx="2621544" cy="4518501"/>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bg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89A1A6-F36C-4187-87AC-CB80BAE009CA}" type="slidenum">
              <a:rPr lang="en-US" smtClean="0"/>
              <a:t>‹#›</a:t>
            </a:fld>
            <a:endParaRPr lang="en-US" dirty="0"/>
          </a:p>
        </p:txBody>
      </p:sp>
      <p:cxnSp>
        <p:nvCxnSpPr>
          <p:cNvPr id="6" name="Straight Connector 5"/>
          <p:cNvCxnSpPr/>
          <p:nvPr/>
        </p:nvCxnSpPr>
        <p:spPr>
          <a:xfrm>
            <a:off x="457200" y="1219200"/>
            <a:ext cx="82296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Round Diagonal Corner Rectangle 6"/>
          <p:cNvSpPr/>
          <p:nvPr/>
        </p:nvSpPr>
        <p:spPr>
          <a:xfrm>
            <a:off x="457200" y="1508699"/>
            <a:ext cx="2621545" cy="580312"/>
          </a:xfrm>
          <a:prstGeom prst="round2DiagRect">
            <a:avLst>
              <a:gd name="adj1" fmla="val 8808"/>
              <a:gd name="adj2" fmla="val 0"/>
            </a:avLst>
          </a:prstGeom>
          <a:gradFill flip="none" rotWithShape="1">
            <a:gsLst>
              <a:gs pos="100000">
                <a:srgbClr val="F6A04E"/>
              </a:gs>
              <a:gs pos="0">
                <a:srgbClr val="E74E1A"/>
              </a:gs>
            </a:gsLst>
            <a:lin ang="16200000" scaled="0"/>
            <a:tileRect/>
          </a:gradFill>
          <a:ln w="9525" cap="flat" cmpd="sng" algn="ctr">
            <a:solidFill>
              <a:sysClr val="window" lastClr="FFFFFF"/>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9" name="Round Diagonal Corner Rectangle 8"/>
          <p:cNvSpPr/>
          <p:nvPr/>
        </p:nvSpPr>
        <p:spPr>
          <a:xfrm>
            <a:off x="3259852" y="1508699"/>
            <a:ext cx="2621545" cy="580312"/>
          </a:xfrm>
          <a:prstGeom prst="round2DiagRect">
            <a:avLst>
              <a:gd name="adj1" fmla="val 8808"/>
              <a:gd name="adj2" fmla="val 0"/>
            </a:avLst>
          </a:prstGeom>
          <a:gradFill flip="none" rotWithShape="1">
            <a:gsLst>
              <a:gs pos="0">
                <a:srgbClr val="FAB809"/>
              </a:gs>
              <a:gs pos="57000">
                <a:srgbClr val="FDCC5B"/>
              </a:gs>
            </a:gsLst>
            <a:lin ang="16200000" scaled="0"/>
            <a:tileRect/>
          </a:gradFill>
          <a:ln w="9525" cap="flat" cmpd="sng" algn="ctr">
            <a:solidFill>
              <a:sysClr val="window" lastClr="FFFFFF"/>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1" name="Round Diagonal Corner Rectangle 10"/>
          <p:cNvSpPr/>
          <p:nvPr/>
        </p:nvSpPr>
        <p:spPr>
          <a:xfrm>
            <a:off x="6062504" y="1508699"/>
            <a:ext cx="2621545" cy="580312"/>
          </a:xfrm>
          <a:prstGeom prst="round2DiagRect">
            <a:avLst>
              <a:gd name="adj1" fmla="val 8808"/>
              <a:gd name="adj2" fmla="val 0"/>
            </a:avLst>
          </a:prstGeom>
          <a:gradFill flip="none" rotWithShape="1">
            <a:gsLst>
              <a:gs pos="0">
                <a:srgbClr val="26AB90"/>
              </a:gs>
              <a:gs pos="76000">
                <a:srgbClr val="67C0AB"/>
              </a:gs>
            </a:gsLst>
            <a:lin ang="16200000" scaled="0"/>
            <a:tileRect/>
          </a:gradFill>
          <a:ln w="9525" cap="flat" cmpd="sng" algn="ctr">
            <a:solidFill>
              <a:sysClr val="window" lastClr="FFFFFF"/>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18" name="Content Placeholder 3"/>
          <p:cNvSpPr>
            <a:spLocks noGrp="1"/>
          </p:cNvSpPr>
          <p:nvPr>
            <p:ph sz="half" idx="2"/>
          </p:nvPr>
        </p:nvSpPr>
        <p:spPr>
          <a:xfrm>
            <a:off x="623456" y="2214455"/>
            <a:ext cx="2228272" cy="37083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13"/>
          </p:nvPr>
        </p:nvSpPr>
        <p:spPr>
          <a:xfrm>
            <a:off x="3454402" y="2214455"/>
            <a:ext cx="2228272" cy="37083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half" idx="14"/>
          </p:nvPr>
        </p:nvSpPr>
        <p:spPr>
          <a:xfrm>
            <a:off x="6262258" y="2214455"/>
            <a:ext cx="2228272" cy="37083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8" hasCustomPrompt="1"/>
          </p:nvPr>
        </p:nvSpPr>
        <p:spPr>
          <a:xfrm>
            <a:off x="457200" y="1522413"/>
            <a:ext cx="2620963" cy="558800"/>
          </a:xfrm>
        </p:spPr>
        <p:txBody>
          <a:bodyPr anchor="ctr"/>
          <a:lstStyle>
            <a:lvl1pPr marL="45720" indent="0" algn="ctr">
              <a:buNone/>
              <a:defRPr/>
            </a:lvl1pPr>
          </a:lstStyle>
          <a:p>
            <a:pPr lvl="0"/>
            <a:r>
              <a:rPr lang="en-US" dirty="0" smtClean="0"/>
              <a:t>1</a:t>
            </a:r>
            <a:endParaRPr lang="en-US" dirty="0"/>
          </a:p>
        </p:txBody>
      </p:sp>
      <p:sp>
        <p:nvSpPr>
          <p:cNvPr id="25" name="Text Placeholder 9"/>
          <p:cNvSpPr>
            <a:spLocks noGrp="1"/>
          </p:cNvSpPr>
          <p:nvPr>
            <p:ph type="body" sz="quarter" idx="19" hasCustomPrompt="1"/>
          </p:nvPr>
        </p:nvSpPr>
        <p:spPr>
          <a:xfrm>
            <a:off x="3260434" y="1522413"/>
            <a:ext cx="2620963" cy="558800"/>
          </a:xfrm>
        </p:spPr>
        <p:txBody>
          <a:bodyPr anchor="ctr"/>
          <a:lstStyle>
            <a:lvl1pPr marL="45720" indent="0" algn="ctr">
              <a:buNone/>
              <a:defRPr/>
            </a:lvl1pPr>
          </a:lstStyle>
          <a:p>
            <a:pPr lvl="0"/>
            <a:r>
              <a:rPr lang="en-US" dirty="0" smtClean="0"/>
              <a:t>2</a:t>
            </a:r>
            <a:endParaRPr lang="en-US" dirty="0"/>
          </a:p>
        </p:txBody>
      </p:sp>
      <p:sp>
        <p:nvSpPr>
          <p:cNvPr id="26" name="Text Placeholder 9"/>
          <p:cNvSpPr>
            <a:spLocks noGrp="1"/>
          </p:cNvSpPr>
          <p:nvPr>
            <p:ph type="body" sz="quarter" idx="20" hasCustomPrompt="1"/>
          </p:nvPr>
        </p:nvSpPr>
        <p:spPr>
          <a:xfrm>
            <a:off x="6063668" y="1522413"/>
            <a:ext cx="2620963" cy="558800"/>
          </a:xfrm>
        </p:spPr>
        <p:txBody>
          <a:bodyPr anchor="ctr"/>
          <a:lstStyle>
            <a:lvl1pPr marL="45720" indent="0" algn="ctr">
              <a:buNone/>
              <a:defRPr/>
            </a:lvl1pPr>
          </a:lstStyle>
          <a:p>
            <a:pPr lvl="0"/>
            <a:r>
              <a:rPr lang="en-US" dirty="0" smtClean="0"/>
              <a:t>3</a:t>
            </a:r>
            <a:endParaRPr lang="en-US" dirty="0"/>
          </a:p>
        </p:txBody>
      </p:sp>
    </p:spTree>
    <p:extLst>
      <p:ext uri="{BB962C8B-B14F-4D97-AF65-F5344CB8AC3E}">
        <p14:creationId xmlns:p14="http://schemas.microsoft.com/office/powerpoint/2010/main" val="1101478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19" name="Round Diagonal Corner Rectangle 18"/>
          <p:cNvSpPr/>
          <p:nvPr/>
        </p:nvSpPr>
        <p:spPr>
          <a:xfrm>
            <a:off x="6715127" y="1508699"/>
            <a:ext cx="1969605" cy="4518501"/>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bg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ound Diagonal Corner Rectangle 14"/>
          <p:cNvSpPr/>
          <p:nvPr/>
        </p:nvSpPr>
        <p:spPr>
          <a:xfrm>
            <a:off x="4629152" y="1508698"/>
            <a:ext cx="1969605" cy="4518501"/>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bg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ound Diagonal Corner Rectangle 13"/>
          <p:cNvSpPr/>
          <p:nvPr/>
        </p:nvSpPr>
        <p:spPr>
          <a:xfrm>
            <a:off x="2543176" y="1508699"/>
            <a:ext cx="1969605" cy="4518501"/>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bg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 name="Round Diagonal Corner Rectangle 12"/>
          <p:cNvSpPr/>
          <p:nvPr/>
        </p:nvSpPr>
        <p:spPr>
          <a:xfrm>
            <a:off x="457201" y="1508698"/>
            <a:ext cx="1969604" cy="4518501"/>
          </a:xfrm>
          <a:prstGeom prst="round2DiagRect">
            <a:avLst>
              <a:gd name="adj1" fmla="val 6665"/>
              <a:gd name="adj2" fmla="val 0"/>
            </a:avLst>
          </a:prstGeom>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chemeClr val="bg1"/>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89A1A6-F36C-4187-87AC-CB80BAE009CA}" type="slidenum">
              <a:rPr lang="en-US" smtClean="0"/>
              <a:t>‹#›</a:t>
            </a:fld>
            <a:endParaRPr lang="en-US" dirty="0"/>
          </a:p>
        </p:txBody>
      </p:sp>
      <p:cxnSp>
        <p:nvCxnSpPr>
          <p:cNvPr id="6" name="Straight Connector 5"/>
          <p:cNvCxnSpPr/>
          <p:nvPr/>
        </p:nvCxnSpPr>
        <p:spPr>
          <a:xfrm>
            <a:off x="457200" y="1219200"/>
            <a:ext cx="82296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Round Diagonal Corner Rectangle 6"/>
          <p:cNvSpPr/>
          <p:nvPr/>
        </p:nvSpPr>
        <p:spPr>
          <a:xfrm>
            <a:off x="457200" y="1417639"/>
            <a:ext cx="1969605" cy="580312"/>
          </a:xfrm>
          <a:prstGeom prst="round2DiagRect">
            <a:avLst>
              <a:gd name="adj1" fmla="val 8808"/>
              <a:gd name="adj2" fmla="val 0"/>
            </a:avLst>
          </a:prstGeom>
          <a:gradFill flip="none" rotWithShape="1">
            <a:gsLst>
              <a:gs pos="100000">
                <a:srgbClr val="F6A04E"/>
              </a:gs>
              <a:gs pos="0">
                <a:srgbClr val="E74E1A"/>
              </a:gs>
            </a:gsLst>
            <a:lin ang="16200000" scaled="0"/>
            <a:tileRect/>
          </a:gradFill>
          <a:ln w="9525" cap="flat" cmpd="sng" algn="ctr">
            <a:solidFill>
              <a:sysClr val="window" lastClr="FFFFFF"/>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latin typeface="Calibri"/>
              <a:ea typeface="+mn-ea"/>
              <a:cs typeface="+mn-cs"/>
            </a:endParaRPr>
          </a:p>
        </p:txBody>
      </p:sp>
      <p:sp>
        <p:nvSpPr>
          <p:cNvPr id="9" name="Round Diagonal Corner Rectangle 8"/>
          <p:cNvSpPr/>
          <p:nvPr/>
        </p:nvSpPr>
        <p:spPr>
          <a:xfrm>
            <a:off x="2543176" y="1417639"/>
            <a:ext cx="1969605" cy="580312"/>
          </a:xfrm>
          <a:prstGeom prst="round2DiagRect">
            <a:avLst>
              <a:gd name="adj1" fmla="val 8808"/>
              <a:gd name="adj2" fmla="val 0"/>
            </a:avLst>
          </a:prstGeom>
          <a:gradFill flip="none" rotWithShape="1">
            <a:gsLst>
              <a:gs pos="0">
                <a:srgbClr val="FAB809"/>
              </a:gs>
              <a:gs pos="57000">
                <a:srgbClr val="FDCC5B"/>
              </a:gs>
            </a:gsLst>
            <a:lin ang="16200000" scaled="0"/>
            <a:tileRect/>
          </a:gradFill>
          <a:ln w="9525" cap="flat" cmpd="sng" algn="ctr">
            <a:solidFill>
              <a:sysClr val="window" lastClr="FFFFFF"/>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latin typeface="Calibri"/>
              <a:ea typeface="+mn-ea"/>
              <a:cs typeface="+mn-cs"/>
            </a:endParaRPr>
          </a:p>
        </p:txBody>
      </p:sp>
      <p:sp>
        <p:nvSpPr>
          <p:cNvPr id="11" name="Round Diagonal Corner Rectangle 10"/>
          <p:cNvSpPr/>
          <p:nvPr/>
        </p:nvSpPr>
        <p:spPr>
          <a:xfrm>
            <a:off x="4629152" y="1417639"/>
            <a:ext cx="1969605" cy="580312"/>
          </a:xfrm>
          <a:prstGeom prst="round2DiagRect">
            <a:avLst>
              <a:gd name="adj1" fmla="val 8808"/>
              <a:gd name="adj2" fmla="val 0"/>
            </a:avLst>
          </a:prstGeom>
          <a:gradFill flip="none" rotWithShape="1">
            <a:gsLst>
              <a:gs pos="0">
                <a:srgbClr val="26AB90"/>
              </a:gs>
              <a:gs pos="76000">
                <a:srgbClr val="67C0AB"/>
              </a:gs>
            </a:gsLst>
            <a:lin ang="16200000" scaled="0"/>
            <a:tileRect/>
          </a:gradFill>
          <a:ln w="9525" cap="flat" cmpd="sng" algn="ctr">
            <a:solidFill>
              <a:sysClr val="window" lastClr="FFFFFF"/>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latin typeface="Calibri"/>
              <a:ea typeface="+mn-ea"/>
              <a:cs typeface="+mn-cs"/>
            </a:endParaRPr>
          </a:p>
        </p:txBody>
      </p:sp>
      <p:sp>
        <p:nvSpPr>
          <p:cNvPr id="18" name="Round Diagonal Corner Rectangle 17"/>
          <p:cNvSpPr/>
          <p:nvPr/>
        </p:nvSpPr>
        <p:spPr>
          <a:xfrm>
            <a:off x="6715127" y="1417638"/>
            <a:ext cx="1971673" cy="580313"/>
          </a:xfrm>
          <a:prstGeom prst="round2DiagRect">
            <a:avLst>
              <a:gd name="adj1" fmla="val 8808"/>
              <a:gd name="adj2" fmla="val 0"/>
            </a:avLst>
          </a:prstGeom>
          <a:gradFill flip="none" rotWithShape="1">
            <a:gsLst>
              <a:gs pos="0">
                <a:srgbClr val="328AD9"/>
              </a:gs>
              <a:gs pos="76000">
                <a:srgbClr val="1A6CB8"/>
              </a:gs>
            </a:gsLst>
            <a:lin ang="16200000" scaled="0"/>
            <a:tileRect/>
          </a:gradFill>
          <a:ln w="9525" cap="flat" cmpd="sng" algn="ctr">
            <a:solidFill>
              <a:sysClr val="window" lastClr="FFFFFF"/>
            </a:solidFill>
            <a:prstDash val="solid"/>
          </a:ln>
          <a:effectLst>
            <a:outerShdw blurRad="40000" dist="23000" dir="5400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latin typeface="Calibri"/>
              <a:ea typeface="+mn-ea"/>
              <a:cs typeface="+mn-cs"/>
            </a:endParaRPr>
          </a:p>
        </p:txBody>
      </p:sp>
      <p:sp>
        <p:nvSpPr>
          <p:cNvPr id="23" name="Content Placeholder 3"/>
          <p:cNvSpPr>
            <a:spLocks noGrp="1"/>
          </p:cNvSpPr>
          <p:nvPr>
            <p:ph sz="half" idx="2"/>
          </p:nvPr>
        </p:nvSpPr>
        <p:spPr>
          <a:xfrm>
            <a:off x="457202" y="2133640"/>
            <a:ext cx="1969604" cy="375454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
          <p:cNvSpPr>
            <a:spLocks noGrp="1"/>
          </p:cNvSpPr>
          <p:nvPr>
            <p:ph sz="half" idx="13"/>
          </p:nvPr>
        </p:nvSpPr>
        <p:spPr>
          <a:xfrm>
            <a:off x="2543177" y="2133640"/>
            <a:ext cx="1969604" cy="375454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half" idx="14"/>
          </p:nvPr>
        </p:nvSpPr>
        <p:spPr>
          <a:xfrm>
            <a:off x="4629152" y="2133640"/>
            <a:ext cx="1969604" cy="375454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3"/>
          <p:cNvSpPr>
            <a:spLocks noGrp="1"/>
          </p:cNvSpPr>
          <p:nvPr>
            <p:ph sz="half" idx="15"/>
          </p:nvPr>
        </p:nvSpPr>
        <p:spPr>
          <a:xfrm>
            <a:off x="6715127" y="2133640"/>
            <a:ext cx="1969604" cy="375454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7"/>
          <p:cNvSpPr>
            <a:spLocks noGrp="1"/>
          </p:cNvSpPr>
          <p:nvPr>
            <p:ph type="body" sz="quarter" idx="19"/>
          </p:nvPr>
        </p:nvSpPr>
        <p:spPr>
          <a:xfrm>
            <a:off x="2548725" y="1437560"/>
            <a:ext cx="1969602" cy="558800"/>
          </a:xfrm>
        </p:spPr>
        <p:txBody>
          <a:bodyPr anchor="ctr">
            <a:normAutofit/>
          </a:bodyPr>
          <a:lstStyle>
            <a:lvl1pPr marL="45720" indent="0" algn="ctr">
              <a:buNone/>
              <a:defRPr sz="2000"/>
            </a:lvl1pPr>
          </a:lstStyle>
          <a:p>
            <a:pPr lvl="0"/>
            <a:r>
              <a:rPr lang="en-US" smtClean="0"/>
              <a:t>Click to edit Master text styles</a:t>
            </a:r>
          </a:p>
        </p:txBody>
      </p:sp>
      <p:sp>
        <p:nvSpPr>
          <p:cNvPr id="31" name="Text Placeholder 7"/>
          <p:cNvSpPr>
            <a:spLocks noGrp="1"/>
          </p:cNvSpPr>
          <p:nvPr>
            <p:ph type="body" sz="quarter" idx="20"/>
          </p:nvPr>
        </p:nvSpPr>
        <p:spPr>
          <a:xfrm>
            <a:off x="4629155" y="1437560"/>
            <a:ext cx="1969602" cy="558800"/>
          </a:xfrm>
        </p:spPr>
        <p:txBody>
          <a:bodyPr anchor="ctr">
            <a:normAutofit/>
          </a:bodyPr>
          <a:lstStyle>
            <a:lvl1pPr marL="45720" indent="0" algn="ctr">
              <a:buNone/>
              <a:defRPr sz="2000"/>
            </a:lvl1pPr>
          </a:lstStyle>
          <a:p>
            <a:pPr lvl="0"/>
            <a:r>
              <a:rPr lang="en-US" smtClean="0"/>
              <a:t>Click to edit Master text styles</a:t>
            </a:r>
          </a:p>
        </p:txBody>
      </p:sp>
      <p:sp>
        <p:nvSpPr>
          <p:cNvPr id="32" name="Text Placeholder 7"/>
          <p:cNvSpPr>
            <a:spLocks noGrp="1"/>
          </p:cNvSpPr>
          <p:nvPr>
            <p:ph type="body" sz="quarter" idx="21"/>
          </p:nvPr>
        </p:nvSpPr>
        <p:spPr>
          <a:xfrm>
            <a:off x="6717198" y="1423563"/>
            <a:ext cx="1969602" cy="558800"/>
          </a:xfrm>
        </p:spPr>
        <p:txBody>
          <a:bodyPr anchor="ctr">
            <a:normAutofit/>
          </a:bodyPr>
          <a:lstStyle>
            <a:lvl1pPr marL="45720" indent="0" algn="ctr">
              <a:buNone/>
              <a:defRPr sz="2000"/>
            </a:lvl1pPr>
          </a:lstStyle>
          <a:p>
            <a:pPr lvl="0"/>
            <a:r>
              <a:rPr lang="en-US" smtClean="0"/>
              <a:t>Click to edit Master text styles</a:t>
            </a:r>
          </a:p>
        </p:txBody>
      </p:sp>
      <p:sp>
        <p:nvSpPr>
          <p:cNvPr id="33" name="Text Placeholder 7"/>
          <p:cNvSpPr>
            <a:spLocks noGrp="1"/>
          </p:cNvSpPr>
          <p:nvPr>
            <p:ph type="body" sz="quarter" idx="22"/>
          </p:nvPr>
        </p:nvSpPr>
        <p:spPr>
          <a:xfrm>
            <a:off x="457200" y="1424868"/>
            <a:ext cx="1969602" cy="558800"/>
          </a:xfrm>
        </p:spPr>
        <p:txBody>
          <a:bodyPr anchor="ctr">
            <a:normAutofit/>
          </a:bodyPr>
          <a:lstStyle>
            <a:lvl1pPr marL="45720" indent="0" algn="ctr">
              <a:buNone/>
              <a:defRPr sz="2000"/>
            </a:lvl1pPr>
          </a:lstStyle>
          <a:p>
            <a:pPr lvl="0"/>
            <a:r>
              <a:rPr lang="en-US" smtClean="0"/>
              <a:t>Click to edit Master text styles</a:t>
            </a:r>
          </a:p>
        </p:txBody>
      </p:sp>
    </p:spTree>
    <p:extLst>
      <p:ext uri="{BB962C8B-B14F-4D97-AF65-F5344CB8AC3E}">
        <p14:creationId xmlns:p14="http://schemas.microsoft.com/office/powerpoint/2010/main" val="400547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s Page">
    <p:spTree>
      <p:nvGrpSpPr>
        <p:cNvPr id="1" name=""/>
        <p:cNvGrpSpPr/>
        <p:nvPr/>
      </p:nvGrpSpPr>
      <p:grpSpPr>
        <a:xfrm>
          <a:off x="0" y="0"/>
          <a:ext cx="0" cy="0"/>
          <a:chOff x="0" y="0"/>
          <a:chExt cx="0" cy="0"/>
        </a:xfrm>
      </p:grpSpPr>
      <p:sp>
        <p:nvSpPr>
          <p:cNvPr id="10" name="Rectangle 9"/>
          <p:cNvSpPr/>
          <p:nvPr/>
        </p:nvSpPr>
        <p:spPr>
          <a:xfrm>
            <a:off x="0" y="-91440"/>
            <a:ext cx="9144000" cy="3960408"/>
          </a:xfrm>
          <a:prstGeom prst="rect">
            <a:avLst/>
          </a:prstGeom>
          <a:gradFill flip="none" rotWithShape="1">
            <a:gsLst>
              <a:gs pos="0">
                <a:schemeClr val="bg1">
                  <a:lumMod val="75000"/>
                </a:schemeClr>
              </a:gs>
              <a:gs pos="100000">
                <a:srgbClr val="FFFFFF"/>
              </a:gs>
            </a:gsLst>
            <a:lin ang="3180000" scaled="0"/>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11" name="Picture 10" descr="plusGrid.png"/>
          <p:cNvPicPr>
            <a:picLocks noChangeAspect="1"/>
          </p:cNvPicPr>
          <p:nvPr/>
        </p:nvPicPr>
        <p:blipFill rotWithShape="1">
          <a:blip r:embed="rId2">
            <a:alphaModFix amt="65000"/>
            <a:extLst>
              <a:ext uri="{28A0092B-C50C-407E-A947-70E740481C1C}">
                <a14:useLocalDpi xmlns:a14="http://schemas.microsoft.com/office/drawing/2010/main" val="0"/>
              </a:ext>
            </a:extLst>
          </a:blip>
          <a:srcRect t="-1" b="47024"/>
          <a:stretch/>
        </p:blipFill>
        <p:spPr>
          <a:xfrm>
            <a:off x="0" y="0"/>
            <a:ext cx="9144000" cy="3602736"/>
          </a:xfrm>
          <a:prstGeom prst="rect">
            <a:avLst/>
          </a:prstGeom>
        </p:spPr>
      </p:pic>
      <p:sp>
        <p:nvSpPr>
          <p:cNvPr id="5" name="TextBox 4"/>
          <p:cNvSpPr txBox="1"/>
          <p:nvPr/>
        </p:nvSpPr>
        <p:spPr>
          <a:xfrm>
            <a:off x="2852590" y="3099527"/>
            <a:ext cx="6019800" cy="769441"/>
          </a:xfrm>
          <a:prstGeom prst="rect">
            <a:avLst/>
          </a:prstGeom>
          <a:noFill/>
        </p:spPr>
        <p:txBody>
          <a:bodyPr wrap="square" rtlCol="0" anchor="ctr">
            <a:spAutoFit/>
          </a:bodyPr>
          <a:lstStyle/>
          <a:p>
            <a:pPr algn="l">
              <a:lnSpc>
                <a:spcPct val="60000"/>
              </a:lnSpc>
            </a:pPr>
            <a:r>
              <a:rPr lang="en-US" sz="6600" dirty="0" smtClean="0">
                <a:solidFill>
                  <a:srgbClr val="595959"/>
                </a:solidFill>
                <a:latin typeface="+mn-lt"/>
                <a:cs typeface="DIN Next LT Pro Light"/>
              </a:rPr>
              <a:t>Questions?</a:t>
            </a:r>
            <a:endParaRPr lang="en-US" sz="6600" dirty="0">
              <a:solidFill>
                <a:srgbClr val="595959"/>
              </a:solidFill>
              <a:latin typeface="+mn-lt"/>
              <a:cs typeface="DIN Next LT Pro Ligh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701" b="2701"/>
          <a:stretch/>
        </p:blipFill>
        <p:spPr>
          <a:xfrm>
            <a:off x="843394" y="2283038"/>
            <a:ext cx="1298503" cy="2539999"/>
          </a:xfrm>
          <a:prstGeom prst="rect">
            <a:avLst/>
          </a:prstGeom>
          <a:effectLst>
            <a:reflection stA="21000" endPos="51000" dir="5400000" sy="-100000" algn="bl" rotWithShape="0"/>
          </a:effectLst>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89A1A6-F36C-4187-87AC-CB80BAE009CA}" type="slidenum">
              <a:rPr lang="en-US" smtClean="0"/>
              <a:t>‹#›</a:t>
            </a:fld>
            <a:endParaRPr lang="en-US" dirty="0"/>
          </a:p>
        </p:txBody>
      </p:sp>
    </p:spTree>
    <p:extLst>
      <p:ext uri="{BB962C8B-B14F-4D97-AF65-F5344CB8AC3E}">
        <p14:creationId xmlns:p14="http://schemas.microsoft.com/office/powerpoint/2010/main" val="3310338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Page">
    <p:spTree>
      <p:nvGrpSpPr>
        <p:cNvPr id="1" name=""/>
        <p:cNvGrpSpPr/>
        <p:nvPr/>
      </p:nvGrpSpPr>
      <p:grpSpPr>
        <a:xfrm>
          <a:off x="0" y="0"/>
          <a:ext cx="0" cy="0"/>
          <a:chOff x="0" y="0"/>
          <a:chExt cx="0" cy="0"/>
        </a:xfrm>
      </p:grpSpPr>
      <p:sp>
        <p:nvSpPr>
          <p:cNvPr id="5" name="Rectangle 4"/>
          <p:cNvSpPr/>
          <p:nvPr/>
        </p:nvSpPr>
        <p:spPr>
          <a:xfrm>
            <a:off x="0" y="-91440"/>
            <a:ext cx="9144000" cy="3960408"/>
          </a:xfrm>
          <a:prstGeom prst="rect">
            <a:avLst/>
          </a:prstGeom>
          <a:gradFill flip="none" rotWithShape="1">
            <a:gsLst>
              <a:gs pos="0">
                <a:schemeClr val="bg1">
                  <a:lumMod val="75000"/>
                </a:schemeClr>
              </a:gs>
              <a:gs pos="100000">
                <a:srgbClr val="FFFFFF"/>
              </a:gs>
            </a:gsLst>
            <a:lin ang="3180000" scaled="0"/>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13" name="Picture 12" descr="plusGrid.png"/>
          <p:cNvPicPr>
            <a:picLocks noChangeAspect="1"/>
          </p:cNvPicPr>
          <p:nvPr/>
        </p:nvPicPr>
        <p:blipFill rotWithShape="1">
          <a:blip r:embed="rId2">
            <a:alphaModFix amt="65000"/>
            <a:extLst>
              <a:ext uri="{28A0092B-C50C-407E-A947-70E740481C1C}">
                <a14:useLocalDpi xmlns:a14="http://schemas.microsoft.com/office/drawing/2010/main" val="0"/>
              </a:ext>
            </a:extLst>
          </a:blip>
          <a:srcRect t="-1" b="47024"/>
          <a:stretch/>
        </p:blipFill>
        <p:spPr>
          <a:xfrm>
            <a:off x="0" y="0"/>
            <a:ext cx="9144000" cy="3602736"/>
          </a:xfrm>
          <a:prstGeom prst="rect">
            <a:avLst/>
          </a:prstGeom>
        </p:spPr>
      </p:pic>
      <p:sp>
        <p:nvSpPr>
          <p:cNvPr id="11" name="TextBox 10"/>
          <p:cNvSpPr txBox="1"/>
          <p:nvPr/>
        </p:nvSpPr>
        <p:spPr>
          <a:xfrm>
            <a:off x="877454" y="3099527"/>
            <a:ext cx="8266545" cy="769441"/>
          </a:xfrm>
          <a:prstGeom prst="rect">
            <a:avLst/>
          </a:prstGeom>
          <a:noFill/>
        </p:spPr>
        <p:txBody>
          <a:bodyPr wrap="square" rtlCol="0" anchor="ctr">
            <a:spAutoFit/>
          </a:bodyPr>
          <a:lstStyle/>
          <a:p>
            <a:pPr algn="ctr">
              <a:lnSpc>
                <a:spcPct val="60000"/>
              </a:lnSpc>
            </a:pPr>
            <a:r>
              <a:rPr lang="en-US" sz="6600" dirty="0" smtClean="0">
                <a:solidFill>
                  <a:srgbClr val="595959"/>
                </a:solidFill>
                <a:latin typeface="+mn-lt"/>
                <a:cs typeface="DIN Next LT Pro Light"/>
              </a:rPr>
              <a:t>Thank you.</a:t>
            </a:r>
            <a:endParaRPr lang="en-US" sz="6600" dirty="0">
              <a:solidFill>
                <a:srgbClr val="595959"/>
              </a:solidFill>
              <a:latin typeface="+mn-lt"/>
              <a:cs typeface="DIN Next LT Pro Ligh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3" y="2190012"/>
            <a:ext cx="2309725" cy="2539999"/>
          </a:xfrm>
          <a:prstGeom prst="rect">
            <a:avLst/>
          </a:prstGeom>
          <a:effectLst>
            <a:reflection stA="21000" endPos="51000" dist="317500" dir="5400000" sy="-100000" algn="bl" rotWithShape="0"/>
          </a:effectLst>
        </p:spPr>
      </p:pic>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9C89A1A6-F36C-4187-87AC-CB80BAE009CA}" type="slidenum">
              <a:rPr lang="en-US" smtClean="0"/>
              <a:t>‹#›</a:t>
            </a:fld>
            <a:endParaRPr lang="en-US" dirty="0"/>
          </a:p>
        </p:txBody>
      </p:sp>
    </p:spTree>
    <p:extLst>
      <p:ext uri="{BB962C8B-B14F-4D97-AF65-F5344CB8AC3E}">
        <p14:creationId xmlns:p14="http://schemas.microsoft.com/office/powerpoint/2010/main" val="141937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89A1A6-F36C-4187-87AC-CB80BAE009CA}" type="slidenum">
              <a:rPr lang="en-US" smtClean="0"/>
              <a:t>‹#›</a:t>
            </a:fld>
            <a:endParaRPr lang="en-US" dirty="0"/>
          </a:p>
        </p:txBody>
      </p:sp>
      <p:cxnSp>
        <p:nvCxnSpPr>
          <p:cNvPr id="6" name="Straight Connector 5"/>
          <p:cNvCxnSpPr/>
          <p:nvPr/>
        </p:nvCxnSpPr>
        <p:spPr>
          <a:xfrm>
            <a:off x="457200" y="1219200"/>
            <a:ext cx="82296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938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89A1A6-F36C-4187-87AC-CB80BAE009CA}" type="slidenum">
              <a:rPr lang="en-US" smtClean="0"/>
              <a:t>‹#›</a:t>
            </a:fld>
            <a:endParaRPr lang="en-US" dirty="0"/>
          </a:p>
        </p:txBody>
      </p:sp>
    </p:spTree>
    <p:extLst>
      <p:ext uri="{BB962C8B-B14F-4D97-AF65-F5344CB8AC3E}">
        <p14:creationId xmlns:p14="http://schemas.microsoft.com/office/powerpoint/2010/main" val="1182189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89A1A6-F36C-4187-87AC-CB80BAE009CA}" type="slidenum">
              <a:rPr lang="en-US" smtClean="0"/>
              <a:t>‹#›</a:t>
            </a:fld>
            <a:endParaRPr lang="en-US" dirty="0"/>
          </a:p>
        </p:txBody>
      </p:sp>
    </p:spTree>
    <p:extLst>
      <p:ext uri="{BB962C8B-B14F-4D97-AF65-F5344CB8AC3E}">
        <p14:creationId xmlns:p14="http://schemas.microsoft.com/office/powerpoint/2010/main" val="2502399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ln>
            <a:solidFill>
              <a:schemeClr val="accent1"/>
            </a:solidFill>
          </a:ln>
          <a:effectLst>
            <a:outerShdw blurRad="50800" dist="38100" dir="2700000" algn="tl" rotWithShape="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89A1A6-F36C-4187-87AC-CB80BAE009CA}" type="slidenum">
              <a:rPr lang="en-US" smtClean="0"/>
              <a:t>‹#›</a:t>
            </a:fld>
            <a:endParaRPr lang="en-US" dirty="0"/>
          </a:p>
        </p:txBody>
      </p:sp>
    </p:spTree>
    <p:extLst>
      <p:ext uri="{BB962C8B-B14F-4D97-AF65-F5344CB8AC3E}">
        <p14:creationId xmlns:p14="http://schemas.microsoft.com/office/powerpoint/2010/main" val="411696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cxnSp>
        <p:nvCxnSpPr>
          <p:cNvPr id="7" name="Straight Connector 6"/>
          <p:cNvCxnSpPr/>
          <p:nvPr/>
        </p:nvCxnSpPr>
        <p:spPr>
          <a:xfrm>
            <a:off x="457200" y="1219200"/>
            <a:ext cx="82296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123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spTree>
    <p:extLst>
      <p:ext uri="{BB962C8B-B14F-4D97-AF65-F5344CB8AC3E}">
        <p14:creationId xmlns:p14="http://schemas.microsoft.com/office/powerpoint/2010/main" val="259656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spTree>
    <p:extLst>
      <p:ext uri="{BB962C8B-B14F-4D97-AF65-F5344CB8AC3E}">
        <p14:creationId xmlns:p14="http://schemas.microsoft.com/office/powerpoint/2010/main" val="262482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579880"/>
            <a:ext cx="3200400" cy="3712464"/>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579880"/>
            <a:ext cx="3200400" cy="3712464"/>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322159" y="365760"/>
            <a:ext cx="7520940" cy="548640"/>
          </a:xfrm>
        </p:spPr>
        <p:txBody>
          <a:bodyPr/>
          <a:lstStyle>
            <a:lvl1pPr>
              <a:defRPr sz="2400" b="1">
                <a:latin typeface="Arial"/>
                <a:cs typeface="Arial"/>
              </a:defRPr>
            </a:lvl1pPr>
          </a:lstStyle>
          <a:p>
            <a:r>
              <a:rPr lang="en-US" smtClean="0"/>
              <a:t>Click to edit Master title style</a:t>
            </a:r>
            <a:endParaRPr lang="en-US" dirty="0"/>
          </a:p>
        </p:txBody>
      </p:sp>
      <p:sp>
        <p:nvSpPr>
          <p:cNvPr id="7"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6" name="Slide Number Placeholder 5"/>
          <p:cNvSpPr>
            <a:spLocks noGrp="1"/>
          </p:cNvSpPr>
          <p:nvPr>
            <p:ph type="sldNum" sz="quarter" idx="13"/>
          </p:nvPr>
        </p:nvSpPr>
        <p:spPr>
          <a:ln/>
        </p:spPr>
        <p:txBody>
          <a:bodyPr/>
          <a:lstStyle>
            <a:lvl1pPr>
              <a:defRPr/>
            </a:lvl1pPr>
          </a:lstStyle>
          <a:p>
            <a:fld id="{54A36F76-7B0A-41C3-BD01-605298B561F6}" type="slidenum">
              <a:rPr lang="en-US" altLang="en-US"/>
              <a:pPr/>
              <a:t>‹#›</a:t>
            </a:fld>
            <a:endParaRPr lang="en-US" altLang="en-US" dirty="0"/>
          </a:p>
        </p:txBody>
      </p:sp>
    </p:spTree>
    <p:extLst>
      <p:ext uri="{BB962C8B-B14F-4D97-AF65-F5344CB8AC3E}">
        <p14:creationId xmlns:p14="http://schemas.microsoft.com/office/powerpoint/2010/main" val="1848316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94" y="365125"/>
            <a:ext cx="6837795" cy="5492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8475" y="1506538"/>
            <a:ext cx="7521575" cy="3579812"/>
          </a:xfrm>
          <a:prstGeom prst="rect">
            <a:avLst/>
          </a:prstGeom>
        </p:spPr>
        <p:txBody>
          <a:bodyPr/>
          <a:lstStyle>
            <a:lvl1pPr>
              <a:defRPr sz="2200">
                <a:solidFill>
                  <a:srgbClr val="666666"/>
                </a:solidFill>
                <a:latin typeface="Arial" pitchFamily="34" charset="0"/>
                <a:cs typeface="Arial" pitchFamily="34" charset="0"/>
              </a:defRPr>
            </a:lvl1pPr>
            <a:lvl2pPr marL="173038" indent="-173038">
              <a:buFont typeface="Arial"/>
              <a:buChar char="•"/>
              <a:defRPr sz="2000">
                <a:solidFill>
                  <a:schemeClr val="accent4"/>
                </a:solidFill>
                <a:latin typeface="Arial" pitchFamily="34" charset="0"/>
                <a:cs typeface="Arial" pitchFamily="34" charset="0"/>
              </a:defRPr>
            </a:lvl2pPr>
            <a:lvl3pPr marL="401638" indent="-163513">
              <a:buFont typeface="Arial"/>
              <a:buChar char="•"/>
              <a:defRPr>
                <a:solidFill>
                  <a:schemeClr val="tx2"/>
                </a:solidFill>
                <a:latin typeface="Arial" pitchFamily="34" charset="0"/>
                <a:cs typeface="Arial" pitchFamily="34" charset="0"/>
              </a:defRPr>
            </a:lvl3pPr>
            <a:lvl4pPr marL="630238" indent="-163513">
              <a:buFont typeface="Arial"/>
              <a:buChar char="•"/>
              <a:defRPr>
                <a:solidFill>
                  <a:schemeClr val="accent1"/>
                </a:solidFill>
                <a:latin typeface="Arial" pitchFamily="34" charset="0"/>
                <a:cs typeface="Arial" pitchFamily="34" charset="0"/>
              </a:defRPr>
            </a:lvl4pPr>
            <a:lvl5pPr marL="858838" indent="-173038">
              <a:buFont typeface="Arial"/>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5" name="Slide Number Placeholder 5"/>
          <p:cNvSpPr>
            <a:spLocks noGrp="1"/>
          </p:cNvSpPr>
          <p:nvPr>
            <p:ph type="sldNum" sz="quarter" idx="13"/>
          </p:nvPr>
        </p:nvSpPr>
        <p:spPr>
          <a:ln/>
        </p:spPr>
        <p:txBody>
          <a:bodyPr/>
          <a:lstStyle>
            <a:lvl1pPr>
              <a:defRPr/>
            </a:lvl1pPr>
          </a:lstStyle>
          <a:p>
            <a:fld id="{6945D3DE-E944-4BC6-A562-6AE552EAB86F}" type="slidenum">
              <a:rPr lang="en-US" altLang="en-US"/>
              <a:pPr/>
              <a:t>‹#›</a:t>
            </a:fld>
            <a:endParaRPr lang="en-US" altLang="en-US" dirty="0"/>
          </a:p>
        </p:txBody>
      </p:sp>
    </p:spTree>
    <p:extLst>
      <p:ext uri="{BB962C8B-B14F-4D97-AF65-F5344CB8AC3E}">
        <p14:creationId xmlns:p14="http://schemas.microsoft.com/office/powerpoint/2010/main" val="1748492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94" y="365125"/>
            <a:ext cx="6837795" cy="5492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8475" y="1506538"/>
            <a:ext cx="7521575" cy="3579812"/>
          </a:xfrm>
          <a:prstGeom prst="rect">
            <a:avLst/>
          </a:prstGeom>
        </p:spPr>
        <p:txBody>
          <a:bodyPr/>
          <a:lstStyle>
            <a:lvl1pPr>
              <a:defRPr sz="2200">
                <a:solidFill>
                  <a:srgbClr val="666666"/>
                </a:solidFill>
                <a:latin typeface="Arial" pitchFamily="34" charset="0"/>
                <a:cs typeface="Arial" pitchFamily="34" charset="0"/>
              </a:defRPr>
            </a:lvl1pPr>
            <a:lvl2pPr marL="173038" indent="-173038">
              <a:buFont typeface="Arial"/>
              <a:buChar char="•"/>
              <a:defRPr sz="2000">
                <a:solidFill>
                  <a:schemeClr val="accent4"/>
                </a:solidFill>
                <a:latin typeface="Arial" pitchFamily="34" charset="0"/>
                <a:cs typeface="Arial" pitchFamily="34" charset="0"/>
              </a:defRPr>
            </a:lvl2pPr>
            <a:lvl3pPr marL="401638" indent="-163513">
              <a:buFont typeface="Arial"/>
              <a:buChar char="•"/>
              <a:defRPr>
                <a:solidFill>
                  <a:schemeClr val="tx2"/>
                </a:solidFill>
                <a:latin typeface="Arial" pitchFamily="34" charset="0"/>
                <a:cs typeface="Arial" pitchFamily="34" charset="0"/>
              </a:defRPr>
            </a:lvl3pPr>
            <a:lvl4pPr marL="630238" indent="-163513">
              <a:buFont typeface="Arial"/>
              <a:buChar char="•"/>
              <a:defRPr>
                <a:solidFill>
                  <a:schemeClr val="accent1"/>
                </a:solidFill>
                <a:latin typeface="Arial" pitchFamily="34" charset="0"/>
                <a:cs typeface="Arial" pitchFamily="34" charset="0"/>
              </a:defRPr>
            </a:lvl4pPr>
            <a:lvl5pPr marL="858838" indent="-173038">
              <a:buFont typeface="Arial"/>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5" name="Slide Number Placeholder 5"/>
          <p:cNvSpPr>
            <a:spLocks noGrp="1"/>
          </p:cNvSpPr>
          <p:nvPr>
            <p:ph type="sldNum" sz="quarter" idx="13"/>
          </p:nvPr>
        </p:nvSpPr>
        <p:spPr>
          <a:ln/>
        </p:spPr>
        <p:txBody>
          <a:bodyPr/>
          <a:lstStyle>
            <a:lvl1pPr>
              <a:defRPr/>
            </a:lvl1pPr>
          </a:lstStyle>
          <a:p>
            <a:fld id="{6945D3DE-E944-4BC6-A562-6AE552EAB86F}" type="slidenum">
              <a:rPr lang="en-US" altLang="en-US"/>
              <a:pPr/>
              <a:t>‹#›</a:t>
            </a:fld>
            <a:endParaRPr lang="en-US" altLang="en-US" dirty="0"/>
          </a:p>
        </p:txBody>
      </p:sp>
    </p:spTree>
    <p:extLst>
      <p:ext uri="{BB962C8B-B14F-4D97-AF65-F5344CB8AC3E}">
        <p14:creationId xmlns:p14="http://schemas.microsoft.com/office/powerpoint/2010/main" val="1748492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94" y="365125"/>
            <a:ext cx="6837795" cy="5492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8475" y="1506538"/>
            <a:ext cx="7521575" cy="3579812"/>
          </a:xfrm>
          <a:prstGeom prst="rect">
            <a:avLst/>
          </a:prstGeom>
        </p:spPr>
        <p:txBody>
          <a:bodyPr/>
          <a:lstStyle>
            <a:lvl1pPr>
              <a:defRPr sz="2200">
                <a:solidFill>
                  <a:srgbClr val="666666"/>
                </a:solidFill>
                <a:latin typeface="Arial" pitchFamily="34" charset="0"/>
                <a:cs typeface="Arial" pitchFamily="34" charset="0"/>
              </a:defRPr>
            </a:lvl1pPr>
            <a:lvl2pPr marL="173038" indent="-173038">
              <a:buFont typeface="Arial"/>
              <a:buChar char="•"/>
              <a:defRPr sz="2000">
                <a:solidFill>
                  <a:schemeClr val="accent4"/>
                </a:solidFill>
                <a:latin typeface="Arial" pitchFamily="34" charset="0"/>
                <a:cs typeface="Arial" pitchFamily="34" charset="0"/>
              </a:defRPr>
            </a:lvl2pPr>
            <a:lvl3pPr marL="401638" indent="-163513">
              <a:buFont typeface="Arial"/>
              <a:buChar char="•"/>
              <a:defRPr>
                <a:solidFill>
                  <a:schemeClr val="tx2"/>
                </a:solidFill>
                <a:latin typeface="Arial" pitchFamily="34" charset="0"/>
                <a:cs typeface="Arial" pitchFamily="34" charset="0"/>
              </a:defRPr>
            </a:lvl3pPr>
            <a:lvl4pPr marL="630238" indent="-163513">
              <a:buFont typeface="Arial"/>
              <a:buChar char="•"/>
              <a:defRPr>
                <a:solidFill>
                  <a:schemeClr val="accent1"/>
                </a:solidFill>
                <a:latin typeface="Arial" pitchFamily="34" charset="0"/>
                <a:cs typeface="Arial" pitchFamily="34" charset="0"/>
              </a:defRPr>
            </a:lvl4pPr>
            <a:lvl5pPr marL="858838" indent="-173038">
              <a:buFont typeface="Arial"/>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5" name="Slide Number Placeholder 5"/>
          <p:cNvSpPr>
            <a:spLocks noGrp="1"/>
          </p:cNvSpPr>
          <p:nvPr>
            <p:ph type="sldNum" sz="quarter" idx="13"/>
          </p:nvPr>
        </p:nvSpPr>
        <p:spPr>
          <a:ln/>
        </p:spPr>
        <p:txBody>
          <a:bodyPr/>
          <a:lstStyle>
            <a:lvl1pPr>
              <a:defRPr/>
            </a:lvl1pPr>
          </a:lstStyle>
          <a:p>
            <a:fld id="{6945D3DE-E944-4BC6-A562-6AE552EAB86F}" type="slidenum">
              <a:rPr lang="en-US" altLang="en-US"/>
              <a:pPr/>
              <a:t>‹#›</a:t>
            </a:fld>
            <a:endParaRPr lang="en-US" altLang="en-US" dirty="0"/>
          </a:p>
        </p:txBody>
      </p:sp>
    </p:spTree>
    <p:extLst>
      <p:ext uri="{BB962C8B-B14F-4D97-AF65-F5344CB8AC3E}">
        <p14:creationId xmlns:p14="http://schemas.microsoft.com/office/powerpoint/2010/main" val="1748492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94" y="365125"/>
            <a:ext cx="6837795" cy="5492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8475" y="1506538"/>
            <a:ext cx="7521575" cy="3579812"/>
          </a:xfrm>
          <a:prstGeom prst="rect">
            <a:avLst/>
          </a:prstGeom>
        </p:spPr>
        <p:txBody>
          <a:bodyPr/>
          <a:lstStyle>
            <a:lvl1pPr>
              <a:defRPr sz="2200">
                <a:solidFill>
                  <a:srgbClr val="666666"/>
                </a:solidFill>
                <a:latin typeface="Arial" pitchFamily="34" charset="0"/>
                <a:cs typeface="Arial" pitchFamily="34" charset="0"/>
              </a:defRPr>
            </a:lvl1pPr>
            <a:lvl2pPr marL="173038" indent="-173038">
              <a:buFont typeface="Arial"/>
              <a:buChar char="•"/>
              <a:defRPr sz="2000">
                <a:solidFill>
                  <a:schemeClr val="accent4"/>
                </a:solidFill>
                <a:latin typeface="Arial" pitchFamily="34" charset="0"/>
                <a:cs typeface="Arial" pitchFamily="34" charset="0"/>
              </a:defRPr>
            </a:lvl2pPr>
            <a:lvl3pPr marL="401638" indent="-163513">
              <a:buFont typeface="Arial"/>
              <a:buChar char="•"/>
              <a:defRPr>
                <a:solidFill>
                  <a:schemeClr val="tx2"/>
                </a:solidFill>
                <a:latin typeface="Arial" pitchFamily="34" charset="0"/>
                <a:cs typeface="Arial" pitchFamily="34" charset="0"/>
              </a:defRPr>
            </a:lvl3pPr>
            <a:lvl4pPr marL="630238" indent="-163513">
              <a:buFont typeface="Arial"/>
              <a:buChar char="•"/>
              <a:defRPr>
                <a:solidFill>
                  <a:schemeClr val="accent1"/>
                </a:solidFill>
                <a:latin typeface="Arial" pitchFamily="34" charset="0"/>
                <a:cs typeface="Arial" pitchFamily="34" charset="0"/>
              </a:defRPr>
            </a:lvl4pPr>
            <a:lvl5pPr marL="858838" indent="-173038">
              <a:buFont typeface="Arial"/>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5" name="Slide Number Placeholder 5"/>
          <p:cNvSpPr>
            <a:spLocks noGrp="1"/>
          </p:cNvSpPr>
          <p:nvPr>
            <p:ph type="sldNum" sz="quarter" idx="13"/>
          </p:nvPr>
        </p:nvSpPr>
        <p:spPr>
          <a:ln/>
        </p:spPr>
        <p:txBody>
          <a:bodyPr/>
          <a:lstStyle>
            <a:lvl1pPr>
              <a:defRPr/>
            </a:lvl1pPr>
          </a:lstStyle>
          <a:p>
            <a:fld id="{6945D3DE-E944-4BC6-A562-6AE552EAB86F}" type="slidenum">
              <a:rPr lang="en-US" altLang="en-US"/>
              <a:pPr/>
              <a:t>‹#›</a:t>
            </a:fld>
            <a:endParaRPr lang="en-US" altLang="en-US" dirty="0"/>
          </a:p>
        </p:txBody>
      </p:sp>
    </p:spTree>
    <p:extLst>
      <p:ext uri="{BB962C8B-B14F-4D97-AF65-F5344CB8AC3E}">
        <p14:creationId xmlns:p14="http://schemas.microsoft.com/office/powerpoint/2010/main" val="174849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94" y="365125"/>
            <a:ext cx="6837795" cy="5492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8475" y="1506538"/>
            <a:ext cx="7521575" cy="3579812"/>
          </a:xfrm>
          <a:prstGeom prst="rect">
            <a:avLst/>
          </a:prstGeom>
        </p:spPr>
        <p:txBody>
          <a:bodyPr/>
          <a:lstStyle>
            <a:lvl1pPr>
              <a:defRPr sz="2200">
                <a:solidFill>
                  <a:srgbClr val="666666"/>
                </a:solidFill>
                <a:latin typeface="Arial" pitchFamily="34" charset="0"/>
                <a:cs typeface="Arial" pitchFamily="34" charset="0"/>
              </a:defRPr>
            </a:lvl1pPr>
            <a:lvl2pPr marL="173038" indent="-173038">
              <a:buFont typeface="Arial"/>
              <a:buChar char="•"/>
              <a:defRPr sz="2000">
                <a:solidFill>
                  <a:schemeClr val="accent4"/>
                </a:solidFill>
                <a:latin typeface="Arial" pitchFamily="34" charset="0"/>
                <a:cs typeface="Arial" pitchFamily="34" charset="0"/>
              </a:defRPr>
            </a:lvl2pPr>
            <a:lvl3pPr marL="401638" indent="-163513">
              <a:buFont typeface="Arial"/>
              <a:buChar char="•"/>
              <a:defRPr>
                <a:solidFill>
                  <a:schemeClr val="tx2"/>
                </a:solidFill>
                <a:latin typeface="Arial" pitchFamily="34" charset="0"/>
                <a:cs typeface="Arial" pitchFamily="34" charset="0"/>
              </a:defRPr>
            </a:lvl3pPr>
            <a:lvl4pPr marL="630238" indent="-163513">
              <a:buFont typeface="Arial"/>
              <a:buChar char="•"/>
              <a:defRPr>
                <a:solidFill>
                  <a:schemeClr val="accent1"/>
                </a:solidFill>
                <a:latin typeface="Arial" pitchFamily="34" charset="0"/>
                <a:cs typeface="Arial" pitchFamily="34" charset="0"/>
              </a:defRPr>
            </a:lvl4pPr>
            <a:lvl5pPr marL="858838" indent="-173038">
              <a:buFont typeface="Arial"/>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5" name="Slide Number Placeholder 5"/>
          <p:cNvSpPr>
            <a:spLocks noGrp="1"/>
          </p:cNvSpPr>
          <p:nvPr>
            <p:ph type="sldNum" sz="quarter" idx="13"/>
          </p:nvPr>
        </p:nvSpPr>
        <p:spPr>
          <a:ln/>
        </p:spPr>
        <p:txBody>
          <a:bodyPr/>
          <a:lstStyle>
            <a:lvl1pPr>
              <a:defRPr/>
            </a:lvl1pPr>
          </a:lstStyle>
          <a:p>
            <a:fld id="{6945D3DE-E944-4BC6-A562-6AE552EAB86F}" type="slidenum">
              <a:rPr lang="en-US" altLang="en-US"/>
              <a:pPr/>
              <a:t>‹#›</a:t>
            </a:fld>
            <a:endParaRPr lang="en-US" altLang="en-US" dirty="0"/>
          </a:p>
        </p:txBody>
      </p:sp>
    </p:spTree>
    <p:extLst>
      <p:ext uri="{BB962C8B-B14F-4D97-AF65-F5344CB8AC3E}">
        <p14:creationId xmlns:p14="http://schemas.microsoft.com/office/powerpoint/2010/main" val="1634917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94" y="365125"/>
            <a:ext cx="6837795" cy="5492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8475" y="1506538"/>
            <a:ext cx="7521575" cy="3579812"/>
          </a:xfrm>
          <a:prstGeom prst="rect">
            <a:avLst/>
          </a:prstGeom>
        </p:spPr>
        <p:txBody>
          <a:bodyPr/>
          <a:lstStyle>
            <a:lvl1pPr>
              <a:defRPr sz="2200">
                <a:solidFill>
                  <a:srgbClr val="666666"/>
                </a:solidFill>
                <a:latin typeface="Arial" pitchFamily="34" charset="0"/>
                <a:cs typeface="Arial" pitchFamily="34" charset="0"/>
              </a:defRPr>
            </a:lvl1pPr>
            <a:lvl2pPr marL="173038" indent="-173038">
              <a:buFont typeface="Arial"/>
              <a:buChar char="•"/>
              <a:defRPr sz="2000">
                <a:solidFill>
                  <a:schemeClr val="accent4"/>
                </a:solidFill>
                <a:latin typeface="Arial" pitchFamily="34" charset="0"/>
                <a:cs typeface="Arial" pitchFamily="34" charset="0"/>
              </a:defRPr>
            </a:lvl2pPr>
            <a:lvl3pPr marL="401638" indent="-163513">
              <a:buFont typeface="Arial"/>
              <a:buChar char="•"/>
              <a:defRPr>
                <a:solidFill>
                  <a:schemeClr val="tx2"/>
                </a:solidFill>
                <a:latin typeface="Arial" pitchFamily="34" charset="0"/>
                <a:cs typeface="Arial" pitchFamily="34" charset="0"/>
              </a:defRPr>
            </a:lvl3pPr>
            <a:lvl4pPr marL="630238" indent="-163513">
              <a:buFont typeface="Arial"/>
              <a:buChar char="•"/>
              <a:defRPr>
                <a:solidFill>
                  <a:schemeClr val="accent1"/>
                </a:solidFill>
                <a:latin typeface="Arial" pitchFamily="34" charset="0"/>
                <a:cs typeface="Arial" pitchFamily="34" charset="0"/>
              </a:defRPr>
            </a:lvl4pPr>
            <a:lvl5pPr marL="858838" indent="-173038">
              <a:buFont typeface="Arial"/>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5" name="Slide Number Placeholder 5"/>
          <p:cNvSpPr>
            <a:spLocks noGrp="1"/>
          </p:cNvSpPr>
          <p:nvPr>
            <p:ph type="sldNum" sz="quarter" idx="13"/>
          </p:nvPr>
        </p:nvSpPr>
        <p:spPr>
          <a:ln/>
        </p:spPr>
        <p:txBody>
          <a:bodyPr/>
          <a:lstStyle>
            <a:lvl1pPr>
              <a:defRPr/>
            </a:lvl1pPr>
          </a:lstStyle>
          <a:p>
            <a:fld id="{6945D3DE-E944-4BC6-A562-6AE552EAB86F}" type="slidenum">
              <a:rPr lang="en-US" altLang="en-US"/>
              <a:pPr/>
              <a:t>‹#›</a:t>
            </a:fld>
            <a:endParaRPr lang="en-US" altLang="en-US" dirty="0"/>
          </a:p>
        </p:txBody>
      </p:sp>
    </p:spTree>
    <p:extLst>
      <p:ext uri="{BB962C8B-B14F-4D97-AF65-F5344CB8AC3E}">
        <p14:creationId xmlns:p14="http://schemas.microsoft.com/office/powerpoint/2010/main" val="174849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94" y="365125"/>
            <a:ext cx="6837795" cy="5492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8475" y="1506538"/>
            <a:ext cx="7521575" cy="3579812"/>
          </a:xfrm>
          <a:prstGeom prst="rect">
            <a:avLst/>
          </a:prstGeom>
        </p:spPr>
        <p:txBody>
          <a:bodyPr/>
          <a:lstStyle>
            <a:lvl1pPr>
              <a:defRPr sz="2200">
                <a:solidFill>
                  <a:srgbClr val="666666"/>
                </a:solidFill>
                <a:latin typeface="Arial" pitchFamily="34" charset="0"/>
                <a:cs typeface="Arial" pitchFamily="34" charset="0"/>
              </a:defRPr>
            </a:lvl1pPr>
            <a:lvl2pPr marL="173038" indent="-173038">
              <a:buFont typeface="Arial"/>
              <a:buChar char="•"/>
              <a:defRPr sz="2000">
                <a:solidFill>
                  <a:schemeClr val="accent4"/>
                </a:solidFill>
                <a:latin typeface="Arial" pitchFamily="34" charset="0"/>
                <a:cs typeface="Arial" pitchFamily="34" charset="0"/>
              </a:defRPr>
            </a:lvl2pPr>
            <a:lvl3pPr marL="401638" indent="-163513">
              <a:buFont typeface="Arial"/>
              <a:buChar char="•"/>
              <a:defRPr>
                <a:solidFill>
                  <a:schemeClr val="tx2"/>
                </a:solidFill>
                <a:latin typeface="Arial" pitchFamily="34" charset="0"/>
                <a:cs typeface="Arial" pitchFamily="34" charset="0"/>
              </a:defRPr>
            </a:lvl3pPr>
            <a:lvl4pPr marL="630238" indent="-163513">
              <a:buFont typeface="Arial"/>
              <a:buChar char="•"/>
              <a:defRPr>
                <a:solidFill>
                  <a:schemeClr val="accent1"/>
                </a:solidFill>
                <a:latin typeface="Arial" pitchFamily="34" charset="0"/>
                <a:cs typeface="Arial" pitchFamily="34" charset="0"/>
              </a:defRPr>
            </a:lvl4pPr>
            <a:lvl5pPr marL="858838" indent="-173038">
              <a:buFont typeface="Arial"/>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5" name="Slide Number Placeholder 5"/>
          <p:cNvSpPr>
            <a:spLocks noGrp="1"/>
          </p:cNvSpPr>
          <p:nvPr>
            <p:ph type="sldNum" sz="quarter" idx="13"/>
          </p:nvPr>
        </p:nvSpPr>
        <p:spPr>
          <a:ln/>
        </p:spPr>
        <p:txBody>
          <a:bodyPr/>
          <a:lstStyle>
            <a:lvl1pPr>
              <a:defRPr/>
            </a:lvl1pPr>
          </a:lstStyle>
          <a:p>
            <a:fld id="{6945D3DE-E944-4BC6-A562-6AE552EAB86F}" type="slidenum">
              <a:rPr lang="en-US" altLang="en-US"/>
              <a:pPr/>
              <a:t>‹#›</a:t>
            </a:fld>
            <a:endParaRPr lang="en-US" altLang="en-US" dirty="0"/>
          </a:p>
        </p:txBody>
      </p:sp>
    </p:spTree>
    <p:extLst>
      <p:ext uri="{BB962C8B-B14F-4D97-AF65-F5344CB8AC3E}">
        <p14:creationId xmlns:p14="http://schemas.microsoft.com/office/powerpoint/2010/main" val="58349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2589" y="3886200"/>
            <a:ext cx="5642123" cy="1046126"/>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sp>
        <p:nvSpPr>
          <p:cNvPr id="7" name="Rectangle 6"/>
          <p:cNvSpPr/>
          <p:nvPr/>
        </p:nvSpPr>
        <p:spPr>
          <a:xfrm>
            <a:off x="0" y="0"/>
            <a:ext cx="9144000" cy="3886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plusGrid.png"/>
          <p:cNvPicPr>
            <a:picLocks noChangeAspect="1"/>
          </p:cNvPicPr>
          <p:nvPr/>
        </p:nvPicPr>
        <p:blipFill rotWithShape="1">
          <a:blip r:embed="rId2">
            <a:alphaModFix amt="65000"/>
            <a:extLst>
              <a:ext uri="{28A0092B-C50C-407E-A947-70E740481C1C}">
                <a14:useLocalDpi xmlns:a14="http://schemas.microsoft.com/office/drawing/2010/main" val="0"/>
              </a:ext>
            </a:extLst>
          </a:blip>
          <a:srcRect t="-1" b="47024"/>
          <a:stretch/>
        </p:blipFill>
        <p:spPr>
          <a:xfrm>
            <a:off x="0" y="0"/>
            <a:ext cx="9144000" cy="36027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3" y="2190012"/>
            <a:ext cx="2309725" cy="2539999"/>
          </a:xfrm>
          <a:prstGeom prst="rect">
            <a:avLst/>
          </a:prstGeom>
          <a:effectLst>
            <a:reflection stA="21000" endPos="51000" dist="317500" dir="5400000" sy="-100000" algn="bl" rotWithShape="0"/>
          </a:effectLst>
        </p:spPr>
      </p:pic>
      <p:sp>
        <p:nvSpPr>
          <p:cNvPr id="2" name="Title 1"/>
          <p:cNvSpPr>
            <a:spLocks noGrp="1"/>
          </p:cNvSpPr>
          <p:nvPr>
            <p:ph type="title"/>
          </p:nvPr>
        </p:nvSpPr>
        <p:spPr>
          <a:xfrm>
            <a:off x="2852590" y="2524125"/>
            <a:ext cx="5642123" cy="1362075"/>
          </a:xfrm>
        </p:spPr>
        <p:txBody>
          <a:bodyPr anchor="b"/>
          <a:lstStyle>
            <a:lvl1pPr algn="l">
              <a:lnSpc>
                <a:spcPct val="80000"/>
              </a:lnSpc>
              <a:defRPr sz="4000" b="0" i="0" cap="none">
                <a:solidFill>
                  <a:schemeClr val="bg1"/>
                </a:solidFill>
                <a:effectLst>
                  <a:outerShdw dist="12700" dir="13500000" algn="tl" rotWithShape="0">
                    <a:schemeClr val="bg2">
                      <a:lumMod val="50000"/>
                      <a:alpha val="29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14523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94" y="365125"/>
            <a:ext cx="6837795" cy="5492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8475" y="1506538"/>
            <a:ext cx="7521575" cy="3579812"/>
          </a:xfrm>
          <a:prstGeom prst="rect">
            <a:avLst/>
          </a:prstGeom>
        </p:spPr>
        <p:txBody>
          <a:bodyPr/>
          <a:lstStyle>
            <a:lvl1pPr>
              <a:defRPr sz="2200">
                <a:solidFill>
                  <a:srgbClr val="666666"/>
                </a:solidFill>
                <a:latin typeface="Arial" pitchFamily="34" charset="0"/>
                <a:cs typeface="Arial" pitchFamily="34" charset="0"/>
              </a:defRPr>
            </a:lvl1pPr>
            <a:lvl2pPr marL="173038" indent="-173038">
              <a:buFont typeface="Arial"/>
              <a:buChar char="•"/>
              <a:defRPr sz="2000">
                <a:solidFill>
                  <a:schemeClr val="accent4"/>
                </a:solidFill>
                <a:latin typeface="Arial" pitchFamily="34" charset="0"/>
                <a:cs typeface="Arial" pitchFamily="34" charset="0"/>
              </a:defRPr>
            </a:lvl2pPr>
            <a:lvl3pPr marL="401638" indent="-163513">
              <a:buFont typeface="Arial"/>
              <a:buChar char="•"/>
              <a:defRPr>
                <a:solidFill>
                  <a:schemeClr val="tx2"/>
                </a:solidFill>
                <a:latin typeface="Arial" pitchFamily="34" charset="0"/>
                <a:cs typeface="Arial" pitchFamily="34" charset="0"/>
              </a:defRPr>
            </a:lvl3pPr>
            <a:lvl4pPr marL="630238" indent="-163513">
              <a:buFont typeface="Arial"/>
              <a:buChar char="•"/>
              <a:defRPr>
                <a:solidFill>
                  <a:schemeClr val="accent1"/>
                </a:solidFill>
                <a:latin typeface="Arial" pitchFamily="34" charset="0"/>
                <a:cs typeface="Arial" pitchFamily="34" charset="0"/>
              </a:defRPr>
            </a:lvl4pPr>
            <a:lvl5pPr marL="858838" indent="-173038">
              <a:buFont typeface="Arial"/>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2"/>
          </p:nvPr>
        </p:nvSpPr>
        <p:spPr>
          <a:xfrm>
            <a:off x="338136" y="914400"/>
            <a:ext cx="6045200" cy="592138"/>
          </a:xfrm>
        </p:spPr>
        <p:txBody>
          <a:bodyPr>
            <a:normAutofit/>
          </a:bodyPr>
          <a:lstStyle>
            <a:lvl1pPr>
              <a:defRPr sz="2000" spc="300">
                <a:solidFill>
                  <a:srgbClr val="217D70"/>
                </a:solidFill>
              </a:defRPr>
            </a:lvl1pPr>
          </a:lstStyle>
          <a:p>
            <a:pPr lvl="0"/>
            <a:r>
              <a:rPr lang="en-US" smtClean="0"/>
              <a:t>Click to edit Master text styles</a:t>
            </a:r>
          </a:p>
        </p:txBody>
      </p:sp>
      <p:sp>
        <p:nvSpPr>
          <p:cNvPr id="5" name="Slide Number Placeholder 5"/>
          <p:cNvSpPr>
            <a:spLocks noGrp="1"/>
          </p:cNvSpPr>
          <p:nvPr>
            <p:ph type="sldNum" sz="quarter" idx="13"/>
          </p:nvPr>
        </p:nvSpPr>
        <p:spPr>
          <a:ln/>
        </p:spPr>
        <p:txBody>
          <a:bodyPr/>
          <a:lstStyle>
            <a:lvl1pPr>
              <a:defRPr/>
            </a:lvl1pPr>
          </a:lstStyle>
          <a:p>
            <a:fld id="{6945D3DE-E944-4BC6-A562-6AE552EAB86F}" type="slidenum">
              <a:rPr lang="en-US" altLang="en-US"/>
              <a:pPr/>
              <a:t>‹#›</a:t>
            </a:fld>
            <a:endParaRPr lang="en-US" altLang="en-US" dirty="0"/>
          </a:p>
        </p:txBody>
      </p:sp>
    </p:spTree>
    <p:extLst>
      <p:ext uri="{BB962C8B-B14F-4D97-AF65-F5344CB8AC3E}">
        <p14:creationId xmlns:p14="http://schemas.microsoft.com/office/powerpoint/2010/main" val="58349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2589" y="3886200"/>
            <a:ext cx="5642123" cy="1046126"/>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sp>
        <p:nvSpPr>
          <p:cNvPr id="7" name="Rectangle 6"/>
          <p:cNvSpPr/>
          <p:nvPr/>
        </p:nvSpPr>
        <p:spPr>
          <a:xfrm>
            <a:off x="0" y="0"/>
            <a:ext cx="9144000" cy="3886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plusGrid.png"/>
          <p:cNvPicPr>
            <a:picLocks noChangeAspect="1"/>
          </p:cNvPicPr>
          <p:nvPr/>
        </p:nvPicPr>
        <p:blipFill rotWithShape="1">
          <a:blip r:embed="rId2">
            <a:alphaModFix amt="65000"/>
            <a:extLst>
              <a:ext uri="{28A0092B-C50C-407E-A947-70E740481C1C}">
                <a14:useLocalDpi xmlns:a14="http://schemas.microsoft.com/office/drawing/2010/main" val="0"/>
              </a:ext>
            </a:extLst>
          </a:blip>
          <a:srcRect t="-1" b="47024"/>
          <a:stretch/>
        </p:blipFill>
        <p:spPr>
          <a:xfrm>
            <a:off x="0" y="0"/>
            <a:ext cx="9144000" cy="36027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3" y="2190012"/>
            <a:ext cx="2309725" cy="2539999"/>
          </a:xfrm>
          <a:prstGeom prst="rect">
            <a:avLst/>
          </a:prstGeom>
          <a:effectLst>
            <a:reflection stA="21000" endPos="51000" dist="317500" dir="5400000" sy="-100000" algn="bl" rotWithShape="0"/>
          </a:effectLst>
        </p:spPr>
      </p:pic>
      <p:sp>
        <p:nvSpPr>
          <p:cNvPr id="2" name="Title 1"/>
          <p:cNvSpPr>
            <a:spLocks noGrp="1"/>
          </p:cNvSpPr>
          <p:nvPr>
            <p:ph type="title"/>
          </p:nvPr>
        </p:nvSpPr>
        <p:spPr>
          <a:xfrm>
            <a:off x="2852590" y="2524125"/>
            <a:ext cx="5642123" cy="1362075"/>
          </a:xfrm>
        </p:spPr>
        <p:txBody>
          <a:bodyPr anchor="b"/>
          <a:lstStyle>
            <a:lvl1pPr algn="l">
              <a:lnSpc>
                <a:spcPct val="80000"/>
              </a:lnSpc>
              <a:defRPr sz="4000" b="0" i="0" cap="none">
                <a:solidFill>
                  <a:schemeClr val="bg1"/>
                </a:solidFill>
                <a:effectLst>
                  <a:outerShdw dist="12700" dir="13500000" algn="tl" rotWithShape="0">
                    <a:schemeClr val="accent2">
                      <a:lumMod val="75000"/>
                      <a:alpha val="29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584243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2589" y="3892402"/>
            <a:ext cx="5642123" cy="1045831"/>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sp>
        <p:nvSpPr>
          <p:cNvPr id="7" name="Rectangle 6"/>
          <p:cNvSpPr/>
          <p:nvPr/>
        </p:nvSpPr>
        <p:spPr>
          <a:xfrm>
            <a:off x="0" y="0"/>
            <a:ext cx="9144000" cy="3886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plusGrid.png"/>
          <p:cNvPicPr>
            <a:picLocks noChangeAspect="1"/>
          </p:cNvPicPr>
          <p:nvPr/>
        </p:nvPicPr>
        <p:blipFill rotWithShape="1">
          <a:blip r:embed="rId2">
            <a:alphaModFix amt="65000"/>
            <a:extLst>
              <a:ext uri="{28A0092B-C50C-407E-A947-70E740481C1C}">
                <a14:useLocalDpi xmlns:a14="http://schemas.microsoft.com/office/drawing/2010/main" val="0"/>
              </a:ext>
            </a:extLst>
          </a:blip>
          <a:srcRect t="-1" b="47024"/>
          <a:stretch/>
        </p:blipFill>
        <p:spPr>
          <a:xfrm>
            <a:off x="0" y="0"/>
            <a:ext cx="9144000" cy="36027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3" y="2190012"/>
            <a:ext cx="2309725" cy="2539999"/>
          </a:xfrm>
          <a:prstGeom prst="rect">
            <a:avLst/>
          </a:prstGeom>
          <a:effectLst>
            <a:reflection stA="21000" endPos="51000" dist="317500" dir="5400000" sy="-100000" algn="bl" rotWithShape="0"/>
          </a:effectLst>
        </p:spPr>
      </p:pic>
      <p:sp>
        <p:nvSpPr>
          <p:cNvPr id="2" name="Title 1"/>
          <p:cNvSpPr>
            <a:spLocks noGrp="1"/>
          </p:cNvSpPr>
          <p:nvPr>
            <p:ph type="title"/>
          </p:nvPr>
        </p:nvSpPr>
        <p:spPr>
          <a:xfrm>
            <a:off x="2852590" y="2524125"/>
            <a:ext cx="5642123" cy="1362075"/>
          </a:xfrm>
        </p:spPr>
        <p:txBody>
          <a:bodyPr anchor="b"/>
          <a:lstStyle>
            <a:lvl1pPr algn="l">
              <a:lnSpc>
                <a:spcPct val="80000"/>
              </a:lnSpc>
              <a:defRPr sz="4000" b="0" i="0" cap="none">
                <a:solidFill>
                  <a:schemeClr val="bg1"/>
                </a:solidFill>
                <a:effectLst>
                  <a:outerShdw dist="12700" dir="13500000" algn="tl" rotWithShape="0">
                    <a:schemeClr val="accent3">
                      <a:lumMod val="75000"/>
                      <a:alpha val="29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997083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2589" y="3886201"/>
            <a:ext cx="5642123" cy="1046126"/>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sp>
        <p:nvSpPr>
          <p:cNvPr id="7" name="Rectangle 6"/>
          <p:cNvSpPr/>
          <p:nvPr/>
        </p:nvSpPr>
        <p:spPr>
          <a:xfrm>
            <a:off x="0" y="0"/>
            <a:ext cx="9144000" cy="388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plusGrid.png"/>
          <p:cNvPicPr>
            <a:picLocks noChangeAspect="1"/>
          </p:cNvPicPr>
          <p:nvPr/>
        </p:nvPicPr>
        <p:blipFill rotWithShape="1">
          <a:blip r:embed="rId2">
            <a:alphaModFix amt="65000"/>
            <a:extLst>
              <a:ext uri="{28A0092B-C50C-407E-A947-70E740481C1C}">
                <a14:useLocalDpi xmlns:a14="http://schemas.microsoft.com/office/drawing/2010/main" val="0"/>
              </a:ext>
            </a:extLst>
          </a:blip>
          <a:srcRect t="-1" b="47024"/>
          <a:stretch/>
        </p:blipFill>
        <p:spPr>
          <a:xfrm>
            <a:off x="0" y="0"/>
            <a:ext cx="9144000" cy="36027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3" y="2190012"/>
            <a:ext cx="2309725" cy="2539999"/>
          </a:xfrm>
          <a:prstGeom prst="rect">
            <a:avLst/>
          </a:prstGeom>
          <a:effectLst>
            <a:reflection stA="21000" endPos="51000" dist="317500" dir="5400000" sy="-100000" algn="bl" rotWithShape="0"/>
          </a:effectLst>
        </p:spPr>
      </p:pic>
      <p:sp>
        <p:nvSpPr>
          <p:cNvPr id="2" name="Title 1"/>
          <p:cNvSpPr>
            <a:spLocks noGrp="1"/>
          </p:cNvSpPr>
          <p:nvPr>
            <p:ph type="title"/>
          </p:nvPr>
        </p:nvSpPr>
        <p:spPr>
          <a:xfrm>
            <a:off x="2852590" y="2524125"/>
            <a:ext cx="5642123" cy="1362075"/>
          </a:xfrm>
        </p:spPr>
        <p:txBody>
          <a:bodyPr anchor="b"/>
          <a:lstStyle>
            <a:lvl1pPr algn="l">
              <a:lnSpc>
                <a:spcPct val="80000"/>
              </a:lnSpc>
              <a:defRPr sz="4000" b="0" i="0" cap="none">
                <a:solidFill>
                  <a:schemeClr val="bg1"/>
                </a:solidFill>
                <a:effectLst>
                  <a:outerShdw dist="12700" dir="13500000" algn="tl" rotWithShape="0">
                    <a:schemeClr val="bg2">
                      <a:lumMod val="50000"/>
                      <a:alpha val="29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957822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2589" y="3886199"/>
            <a:ext cx="5642123" cy="114063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sp>
        <p:nvSpPr>
          <p:cNvPr id="7" name="Rectangle 6"/>
          <p:cNvSpPr/>
          <p:nvPr/>
        </p:nvSpPr>
        <p:spPr>
          <a:xfrm>
            <a:off x="0" y="0"/>
            <a:ext cx="9144000" cy="3886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plusGrid.png"/>
          <p:cNvPicPr>
            <a:picLocks noChangeAspect="1"/>
          </p:cNvPicPr>
          <p:nvPr/>
        </p:nvPicPr>
        <p:blipFill rotWithShape="1">
          <a:blip r:embed="rId2">
            <a:alphaModFix amt="65000"/>
            <a:extLst>
              <a:ext uri="{28A0092B-C50C-407E-A947-70E740481C1C}">
                <a14:useLocalDpi xmlns:a14="http://schemas.microsoft.com/office/drawing/2010/main" val="0"/>
              </a:ext>
            </a:extLst>
          </a:blip>
          <a:srcRect t="-1" b="47024"/>
          <a:stretch/>
        </p:blipFill>
        <p:spPr>
          <a:xfrm>
            <a:off x="0" y="0"/>
            <a:ext cx="9144000" cy="36027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3" y="2190012"/>
            <a:ext cx="2309725" cy="2539999"/>
          </a:xfrm>
          <a:prstGeom prst="rect">
            <a:avLst/>
          </a:prstGeom>
          <a:effectLst>
            <a:reflection stA="21000" endPos="51000" dist="317500" dir="5400000" sy="-100000" algn="bl" rotWithShape="0"/>
          </a:effectLst>
        </p:spPr>
      </p:pic>
      <p:sp>
        <p:nvSpPr>
          <p:cNvPr id="2" name="Title 1"/>
          <p:cNvSpPr>
            <a:spLocks noGrp="1"/>
          </p:cNvSpPr>
          <p:nvPr>
            <p:ph type="title"/>
          </p:nvPr>
        </p:nvSpPr>
        <p:spPr>
          <a:xfrm>
            <a:off x="2852590" y="2524125"/>
            <a:ext cx="5642123" cy="1362075"/>
          </a:xfrm>
        </p:spPr>
        <p:txBody>
          <a:bodyPr anchor="b"/>
          <a:lstStyle>
            <a:lvl1pPr algn="l">
              <a:lnSpc>
                <a:spcPct val="80000"/>
              </a:lnSpc>
              <a:defRPr sz="4000" b="0" i="0" cap="none">
                <a:solidFill>
                  <a:schemeClr val="bg1"/>
                </a:solidFill>
                <a:effectLst>
                  <a:outerShdw dist="12700" dir="13500000" algn="tl" rotWithShape="0">
                    <a:schemeClr val="accent6">
                      <a:lumMod val="75000"/>
                      <a:alpha val="29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52406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2589" y="3886199"/>
            <a:ext cx="5642123" cy="114063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9A1A6-F36C-4187-87AC-CB80BAE009CA}" type="slidenum">
              <a:rPr lang="en-US" smtClean="0"/>
              <a:t>‹#›</a:t>
            </a:fld>
            <a:endParaRPr lang="en-US" dirty="0"/>
          </a:p>
        </p:txBody>
      </p:sp>
      <p:sp>
        <p:nvSpPr>
          <p:cNvPr id="7" name="Rectangle 6"/>
          <p:cNvSpPr/>
          <p:nvPr/>
        </p:nvSpPr>
        <p:spPr>
          <a:xfrm>
            <a:off x="0" y="0"/>
            <a:ext cx="9144000" cy="38862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plusGrid.png"/>
          <p:cNvPicPr>
            <a:picLocks noChangeAspect="1"/>
          </p:cNvPicPr>
          <p:nvPr/>
        </p:nvPicPr>
        <p:blipFill rotWithShape="1">
          <a:blip r:embed="rId2">
            <a:alphaModFix amt="65000"/>
            <a:extLst>
              <a:ext uri="{28A0092B-C50C-407E-A947-70E740481C1C}">
                <a14:useLocalDpi xmlns:a14="http://schemas.microsoft.com/office/drawing/2010/main" val="0"/>
              </a:ext>
            </a:extLst>
          </a:blip>
          <a:srcRect t="-1" b="47024"/>
          <a:stretch/>
        </p:blipFill>
        <p:spPr>
          <a:xfrm>
            <a:off x="0" y="0"/>
            <a:ext cx="9144000" cy="36027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3" y="2190012"/>
            <a:ext cx="2309725" cy="2539999"/>
          </a:xfrm>
          <a:prstGeom prst="rect">
            <a:avLst/>
          </a:prstGeom>
          <a:effectLst>
            <a:reflection stA="21000" endPos="51000" dist="317500" dir="5400000" sy="-100000" algn="bl" rotWithShape="0"/>
          </a:effectLst>
        </p:spPr>
      </p:pic>
      <p:sp>
        <p:nvSpPr>
          <p:cNvPr id="2" name="Title 1"/>
          <p:cNvSpPr>
            <a:spLocks noGrp="1"/>
          </p:cNvSpPr>
          <p:nvPr>
            <p:ph type="title"/>
          </p:nvPr>
        </p:nvSpPr>
        <p:spPr>
          <a:xfrm>
            <a:off x="2852590" y="2524125"/>
            <a:ext cx="5642123" cy="1362075"/>
          </a:xfrm>
        </p:spPr>
        <p:txBody>
          <a:bodyPr anchor="b"/>
          <a:lstStyle>
            <a:lvl1pPr algn="l">
              <a:lnSpc>
                <a:spcPct val="80000"/>
              </a:lnSpc>
              <a:defRPr sz="4000" b="0" i="0" cap="none">
                <a:solidFill>
                  <a:schemeClr val="bg1"/>
                </a:solidFill>
                <a:effectLst>
                  <a:outerShdw dist="12700" dir="13500000" algn="tl" rotWithShape="0">
                    <a:schemeClr val="bg1">
                      <a:lumMod val="50000"/>
                      <a:alpha val="29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66120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773" y="1483615"/>
            <a:ext cx="3671455"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31773" y="1476292"/>
            <a:ext cx="3671455"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89A1A6-F36C-4187-87AC-CB80BAE009CA}" type="slidenum">
              <a:rPr lang="en-US" smtClean="0"/>
              <a:t>‹#›</a:t>
            </a:fld>
            <a:endParaRPr lang="en-US" dirty="0"/>
          </a:p>
        </p:txBody>
      </p:sp>
      <p:cxnSp>
        <p:nvCxnSpPr>
          <p:cNvPr id="11" name="Straight Connector 10"/>
          <p:cNvCxnSpPr/>
          <p:nvPr/>
        </p:nvCxnSpPr>
        <p:spPr>
          <a:xfrm>
            <a:off x="457200" y="1219200"/>
            <a:ext cx="82296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9903" y="1300024"/>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45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chemeClr val="bg1">
                  <a:lumMod val="85000"/>
                </a:schemeClr>
              </a:gs>
              <a:gs pos="50000">
                <a:schemeClr val="bg1"/>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8" name="Picture 7"/>
          <p:cNvPicPr>
            <a:picLocks noChangeAspect="1"/>
          </p:cNvPicPr>
          <p:nvPr/>
        </p:nvPicPr>
        <p:blipFill>
          <a:blip r:embed="rId32">
            <a:alphaModFix amt="62000"/>
            <a:extLst>
              <a:ext uri="{28A0092B-C50C-407E-A947-70E740481C1C}">
                <a14:useLocalDpi xmlns:a14="http://schemas.microsoft.com/office/drawing/2010/main" val="0"/>
              </a:ext>
            </a:extLst>
          </a:blip>
          <a:stretch>
            <a:fillRect/>
          </a:stretch>
        </p:blipFill>
        <p:spPr>
          <a:xfrm>
            <a:off x="0" y="-1357"/>
            <a:ext cx="9144000" cy="6799979"/>
          </a:xfrm>
          <a:prstGeom prst="rect">
            <a:avLst/>
          </a:prstGeom>
        </p:spPr>
      </p:pic>
      <p:sp>
        <p:nvSpPr>
          <p:cNvPr id="2" name="Title Placeholder 1"/>
          <p:cNvSpPr>
            <a:spLocks noGrp="1"/>
          </p:cNvSpPr>
          <p:nvPr>
            <p:ph type="title"/>
          </p:nvPr>
        </p:nvSpPr>
        <p:spPr>
          <a:xfrm>
            <a:off x="457200" y="79749"/>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es</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50">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9C89A1A6-F36C-4187-87AC-CB80BAE009CA}" type="slidenum">
              <a:rPr lang="en-US" smtClean="0"/>
              <a:t>‹#›</a:t>
            </a:fld>
            <a:endParaRPr lang="en-US" dirty="0"/>
          </a:p>
        </p:txBody>
      </p:sp>
      <p:pic>
        <p:nvPicPr>
          <p:cNvPr id="4" name="Picture 3" descr="choice-logo.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457200" y="6248400"/>
            <a:ext cx="1254543" cy="465974"/>
          </a:xfrm>
          <a:prstGeom prst="rect">
            <a:avLst/>
          </a:prstGeom>
        </p:spPr>
      </p:pic>
    </p:spTree>
    <p:extLst>
      <p:ext uri="{BB962C8B-B14F-4D97-AF65-F5344CB8AC3E}">
        <p14:creationId xmlns:p14="http://schemas.microsoft.com/office/powerpoint/2010/main" val="19601953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Lst>
  <p:txStyles>
    <p:titleStyle>
      <a:lvl1pPr algn="l" defTabSz="457200" rtl="0" eaLnBrk="1" latinLnBrk="0" hangingPunct="1">
        <a:lnSpc>
          <a:spcPct val="80000"/>
        </a:lnSpc>
        <a:spcBef>
          <a:spcPct val="0"/>
        </a:spcBef>
        <a:buNone/>
        <a:defRPr sz="4000" kern="1200">
          <a:solidFill>
            <a:schemeClr val="tx1">
              <a:lumMod val="75000"/>
              <a:lumOff val="25000"/>
            </a:schemeClr>
          </a:solidFill>
          <a:effectLst>
            <a:outerShdw dist="25400" dir="2700000" algn="tl" rotWithShape="0">
              <a:schemeClr val="bg1">
                <a:alpha val="43000"/>
              </a:schemeClr>
            </a:outerShdw>
          </a:effectLst>
          <a:latin typeface="+mj-lt"/>
          <a:ea typeface="+mj-ea"/>
          <a:cs typeface="+mj-cs"/>
        </a:defRPr>
      </a:lvl1pPr>
    </p:titleStyle>
    <p:bodyStyle>
      <a:lvl1pPr marL="274320" indent="-228600" algn="l" defTabSz="457200" rtl="0" eaLnBrk="1" latinLnBrk="0" hangingPunct="1">
        <a:lnSpc>
          <a:spcPct val="90000"/>
        </a:lnSpc>
        <a:spcBef>
          <a:spcPts val="1200"/>
        </a:spcBef>
        <a:buClr>
          <a:schemeClr val="accent5"/>
        </a:buClr>
        <a:buFont typeface="Arial"/>
        <a:buChar char="•"/>
        <a:defRPr sz="2400" kern="1200">
          <a:solidFill>
            <a:srgbClr val="404040"/>
          </a:solidFill>
          <a:latin typeface="+mn-lt"/>
          <a:ea typeface="+mn-ea"/>
          <a:cs typeface="+mn-cs"/>
        </a:defRPr>
      </a:lvl1pPr>
      <a:lvl2pPr marL="466344" indent="-192024" algn="l" defTabSz="457200" rtl="0" eaLnBrk="1" latinLnBrk="0" hangingPunct="1">
        <a:lnSpc>
          <a:spcPct val="90000"/>
        </a:lnSpc>
        <a:spcBef>
          <a:spcPts val="1200"/>
        </a:spcBef>
        <a:buClr>
          <a:schemeClr val="accent1"/>
        </a:buClr>
        <a:buSzPct val="75000"/>
        <a:buFont typeface="Arial"/>
        <a:buChar char="•"/>
        <a:defRPr sz="2000" kern="1200">
          <a:solidFill>
            <a:srgbClr val="404040"/>
          </a:solidFill>
          <a:latin typeface="+mn-lt"/>
          <a:ea typeface="+mn-ea"/>
          <a:cs typeface="+mn-cs"/>
        </a:defRPr>
      </a:lvl2pPr>
      <a:lvl3pPr marL="685800" indent="-164592" algn="l" defTabSz="457200" rtl="0" eaLnBrk="1" latinLnBrk="0" hangingPunct="1">
        <a:lnSpc>
          <a:spcPct val="90000"/>
        </a:lnSpc>
        <a:spcBef>
          <a:spcPts val="1200"/>
        </a:spcBef>
        <a:buClr>
          <a:schemeClr val="accent3"/>
        </a:buClr>
        <a:buFont typeface="Arial"/>
        <a:buChar char="•"/>
        <a:defRPr sz="1800" kern="1200">
          <a:solidFill>
            <a:srgbClr val="404040"/>
          </a:solidFill>
          <a:latin typeface="+mn-lt"/>
          <a:ea typeface="+mn-ea"/>
          <a:cs typeface="+mn-cs"/>
        </a:defRPr>
      </a:lvl3pPr>
      <a:lvl4pPr marL="868680" indent="-137160" algn="l" defTabSz="457200" rtl="0" eaLnBrk="1" latinLnBrk="0" hangingPunct="1">
        <a:lnSpc>
          <a:spcPct val="90000"/>
        </a:lnSpc>
        <a:spcBef>
          <a:spcPts val="1200"/>
        </a:spcBef>
        <a:buClr>
          <a:schemeClr val="accent4"/>
        </a:buClr>
        <a:buFont typeface="Arial"/>
        <a:buChar char="•"/>
        <a:defRPr sz="1800" kern="1200">
          <a:solidFill>
            <a:srgbClr val="404040"/>
          </a:solidFill>
          <a:latin typeface="+mn-lt"/>
          <a:ea typeface="+mn-ea"/>
          <a:cs typeface="+mn-cs"/>
        </a:defRPr>
      </a:lvl4pPr>
      <a:lvl5pPr marL="1051560" indent="-137160" algn="l" defTabSz="457200" rtl="0" eaLnBrk="1" latinLnBrk="0" hangingPunct="1">
        <a:lnSpc>
          <a:spcPct val="90000"/>
        </a:lnSpc>
        <a:spcBef>
          <a:spcPts val="1200"/>
        </a:spcBef>
        <a:buClr>
          <a:schemeClr val="accent6"/>
        </a:buClr>
        <a:buFont typeface="Arial"/>
        <a:buChar char="•"/>
        <a:defRPr sz="14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geworks.com/employees/support-center/dcfsa-eligible-expenses-tab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www.choice-strategies.com/"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brainshark.com/ccc/vu?pi=zFXzOKGD5z23dmz0" TargetMode="External"/><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choice-strategies.com/member-forms" TargetMode="External"/><Relationship Id="rId4" Type="http://schemas.openxmlformats.org/officeDocument/2006/relationships/hyperlink" Target="https://www.brainshark.com/ccc/CSMobileApp" TargetMode="Externa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brainshark.com/ccc/NewMemberPortalOverview" TargetMode="External"/><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brainshark.com/ccc/CSMobileAp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rs.gov/pub/irs-pdf/p50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wageworks.com/employees/support-center/healthcare-fsa-eligible-expenses-tab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r>
              <a:rPr lang="en-US" b="1" dirty="0" smtClean="0"/>
              <a:t>Group Name</a:t>
            </a:r>
          </a:p>
          <a:p>
            <a:r>
              <a:rPr lang="en-US" sz="2400" b="1" dirty="0" smtClean="0"/>
              <a:t>Employer ID: </a:t>
            </a:r>
            <a:r>
              <a:rPr lang="en-US" sz="2400" dirty="0" smtClean="0"/>
              <a:t>CHO</a:t>
            </a:r>
          </a:p>
        </p:txBody>
      </p:sp>
      <p:sp>
        <p:nvSpPr>
          <p:cNvPr id="5" name="Text Placeholder 4"/>
          <p:cNvSpPr>
            <a:spLocks noGrp="1"/>
          </p:cNvSpPr>
          <p:nvPr>
            <p:ph type="body" sz="quarter" idx="11"/>
          </p:nvPr>
        </p:nvSpPr>
        <p:spPr/>
        <p:txBody>
          <a:bodyPr/>
          <a:lstStyle/>
          <a:p>
            <a:r>
              <a:rPr lang="en-US" dirty="0" smtClean="0"/>
              <a:t>Name Here</a:t>
            </a:r>
            <a:endParaRPr lang="en-US" dirty="0"/>
          </a:p>
        </p:txBody>
      </p:sp>
      <p:sp>
        <p:nvSpPr>
          <p:cNvPr id="6" name="Text Placeholder 5"/>
          <p:cNvSpPr>
            <a:spLocks noGrp="1"/>
          </p:cNvSpPr>
          <p:nvPr>
            <p:ph type="body" sz="quarter" idx="12"/>
          </p:nvPr>
        </p:nvSpPr>
        <p:spPr/>
        <p:txBody>
          <a:bodyPr/>
          <a:lstStyle/>
          <a:p>
            <a:r>
              <a:rPr lang="en-US" dirty="0" smtClean="0"/>
              <a:t>Title Here</a:t>
            </a:r>
            <a:endParaRPr lang="en-US" dirty="0"/>
          </a:p>
        </p:txBody>
      </p:sp>
    </p:spTree>
    <p:extLst>
      <p:ext uri="{BB962C8B-B14F-4D97-AF65-F5344CB8AC3E}">
        <p14:creationId xmlns:p14="http://schemas.microsoft.com/office/powerpoint/2010/main" val="33471437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Grace Period</a:t>
            </a:r>
          </a:p>
        </p:txBody>
      </p:sp>
      <p:sp>
        <p:nvSpPr>
          <p:cNvPr id="17" name="Text Placeholder 2"/>
          <p:cNvSpPr txBox="1">
            <a:spLocks/>
          </p:cNvSpPr>
          <p:nvPr/>
        </p:nvSpPr>
        <p:spPr>
          <a:xfrm>
            <a:off x="504655" y="1371600"/>
            <a:ext cx="3533945"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What Is </a:t>
            </a:r>
            <a:r>
              <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I</a:t>
            </a: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t?</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8" name="Content Placeholder 5"/>
          <p:cNvSpPr txBox="1">
            <a:spLocks/>
          </p:cNvSpPr>
          <p:nvPr/>
        </p:nvSpPr>
        <p:spPr>
          <a:xfrm>
            <a:off x="504655" y="1905000"/>
            <a:ext cx="3533945" cy="4114800"/>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A </a:t>
            </a:r>
            <a:r>
              <a:rPr kumimoji="0" lang="en-US" sz="1800" b="1" i="0" u="none" strike="noStrike" kern="1200" cap="none" spc="0" normalizeH="0" baseline="0" noProof="0" dirty="0" smtClean="0">
                <a:ln>
                  <a:noFill/>
                </a:ln>
                <a:solidFill>
                  <a:srgbClr val="1C4F7F"/>
                </a:solidFill>
                <a:effectLst/>
                <a:uLnTx/>
                <a:uFillTx/>
                <a:latin typeface="Calibri"/>
                <a:ea typeface="+mn-ea"/>
                <a:cs typeface="+mn-cs"/>
              </a:rPr>
              <a:t>2 ½ month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period </a:t>
            </a:r>
            <a:r>
              <a:rPr kumimoji="0" lang="en-US" sz="1800" b="0" i="0" u="none" strike="noStrike" kern="1200" cap="none" spc="0" normalizeH="0" baseline="0" noProof="0" dirty="0">
                <a:ln>
                  <a:noFill/>
                </a:ln>
                <a:solidFill>
                  <a:srgbClr val="262626"/>
                </a:solidFill>
                <a:effectLst/>
                <a:uLnTx/>
                <a:uFillTx/>
                <a:latin typeface="Calibri"/>
                <a:ea typeface="+mn-ea"/>
                <a:cs typeface="+mn-cs"/>
              </a:rPr>
              <a:t>of time that extends the plan year so that participants can use any remaining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funds</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Choice Strategies Card can be used during this time</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For previous year expenses</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For expenses incurred during the Grace period</a:t>
            </a: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0" marR="0" lvl="0" indent="0" algn="l" defTabSz="457200" rtl="0" eaLnBrk="1" fontAlgn="auto" latinLnBrk="0" hangingPunct="1">
              <a:lnSpc>
                <a:spcPct val="95000"/>
              </a:lnSpc>
              <a:spcBef>
                <a:spcPts val="1000"/>
              </a:spcBef>
              <a:spcAft>
                <a:spcPts val="0"/>
              </a:spcAft>
              <a:buClr>
                <a:srgbClr val="EA5907"/>
              </a:buClr>
              <a:buSzTx/>
              <a:buFont typeface="Arial"/>
              <a:buNone/>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19" name="Text Placeholder 2"/>
          <p:cNvSpPr txBox="1">
            <a:spLocks/>
          </p:cNvSpPr>
          <p:nvPr/>
        </p:nvSpPr>
        <p:spPr>
          <a:xfrm>
            <a:off x="4267200" y="1371600"/>
            <a:ext cx="4419600"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My </a:t>
            </a:r>
            <a:r>
              <a:rPr kumimoji="0" lang="en-US" sz="2000" b="1" i="0" u="none" strike="noStrike" kern="1200" cap="none" spc="0" normalizeH="0" baseline="0" noProof="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Plans Grace Period</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20" name="Content Placeholder 5"/>
          <p:cNvSpPr txBox="1">
            <a:spLocks/>
          </p:cNvSpPr>
          <p:nvPr/>
        </p:nvSpPr>
        <p:spPr>
          <a:xfrm>
            <a:off x="4267200" y="1905000"/>
            <a:ext cx="4419600" cy="1752600"/>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1" i="0" u="none" strike="noStrike" kern="1200" cap="none" spc="0" normalizeH="0" baseline="0" noProof="0" dirty="0">
                <a:ln>
                  <a:noFill/>
                </a:ln>
                <a:solidFill>
                  <a:srgbClr val="262626"/>
                </a:solidFill>
                <a:effectLst/>
                <a:uLnTx/>
                <a:uFillTx/>
                <a:latin typeface="Calibri"/>
                <a:ea typeface="+mn-ea"/>
                <a:cs typeface="+mn-cs"/>
              </a:rPr>
              <a:t>Plan </a:t>
            </a:r>
            <a:r>
              <a:rPr kumimoji="0" lang="en-US" sz="1800" b="1" i="0" u="none" strike="noStrike" kern="1200" cap="none" spc="0" normalizeH="0" baseline="0" noProof="0" dirty="0" smtClean="0">
                <a:ln>
                  <a:noFill/>
                </a:ln>
                <a:solidFill>
                  <a:srgbClr val="262626"/>
                </a:solidFill>
                <a:effectLst/>
                <a:uLnTx/>
                <a:uFillTx/>
                <a:latin typeface="Calibri"/>
                <a:ea typeface="+mn-ea"/>
                <a:cs typeface="+mn-cs"/>
              </a:rPr>
              <a:t>Year</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 </a:t>
            </a:r>
            <a:r>
              <a:rPr kumimoji="0" lang="en-US" sz="1600" b="0" i="0" u="none" strike="noStrike" kern="1200" cap="none" spc="0" normalizeH="0" baseline="0" noProof="0" dirty="0">
                <a:ln>
                  <a:noFill/>
                </a:ln>
                <a:solidFill>
                  <a:srgbClr val="FF0000"/>
                </a:solidFill>
                <a:effectLst/>
                <a:uLnTx/>
                <a:uFillTx/>
                <a:latin typeface="Calibri"/>
                <a:ea typeface="+mn-ea"/>
                <a:cs typeface="+mn-cs"/>
              </a:rPr>
              <a:t>00/00/0000-00/00/0000</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1" i="0" u="none" strike="noStrike" kern="1200" cap="none" spc="0" normalizeH="0" baseline="0" noProof="0" dirty="0" smtClean="0">
                <a:ln>
                  <a:noFill/>
                </a:ln>
                <a:solidFill>
                  <a:srgbClr val="262626"/>
                </a:solidFill>
                <a:effectLst/>
                <a:uLnTx/>
                <a:uFillTx/>
                <a:latin typeface="Calibri"/>
                <a:ea typeface="+mn-ea"/>
                <a:cs typeface="+mn-cs"/>
              </a:rPr>
              <a:t>Grace Period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FF0000"/>
                </a:solidFill>
                <a:effectLst/>
                <a:uLnTx/>
                <a:uFillTx/>
                <a:latin typeface="Calibri"/>
                <a:ea typeface="+mn-ea"/>
                <a:cs typeface="+mn-cs"/>
              </a:rPr>
              <a:t>00/00/0000-00/00/0000</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21" name="Picture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3886200"/>
            <a:ext cx="3627120" cy="2590800"/>
          </a:xfrm>
          <a:prstGeom prst="rect">
            <a:avLst/>
          </a:prstGeom>
        </p:spPr>
      </p:pic>
    </p:spTree>
    <p:extLst>
      <p:ext uri="{BB962C8B-B14F-4D97-AF65-F5344CB8AC3E}">
        <p14:creationId xmlns:p14="http://schemas.microsoft.com/office/powerpoint/2010/main" val="173237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FSA Carryover</a:t>
            </a:r>
          </a:p>
        </p:txBody>
      </p:sp>
      <p:sp>
        <p:nvSpPr>
          <p:cNvPr id="12" name="Text Placeholder 2"/>
          <p:cNvSpPr txBox="1">
            <a:spLocks/>
          </p:cNvSpPr>
          <p:nvPr/>
        </p:nvSpPr>
        <p:spPr>
          <a:xfrm>
            <a:off x="504655" y="1371600"/>
            <a:ext cx="3533945"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What Is </a:t>
            </a:r>
            <a:r>
              <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I</a:t>
            </a: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t?</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3" name="Content Placeholder 5"/>
          <p:cNvSpPr txBox="1">
            <a:spLocks/>
          </p:cNvSpPr>
          <p:nvPr/>
        </p:nvSpPr>
        <p:spPr>
          <a:xfrm>
            <a:off x="504655" y="1905000"/>
            <a:ext cx="3533945" cy="2209800"/>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A provision for FSAs that allows up to </a:t>
            </a:r>
            <a:r>
              <a:rPr kumimoji="0" lang="en-US" sz="1800" b="1" i="0" u="none" strike="noStrike" kern="1200" cap="none" spc="0" normalizeH="0" baseline="0" noProof="0" dirty="0">
                <a:ln>
                  <a:noFill/>
                </a:ln>
                <a:solidFill>
                  <a:srgbClr val="1C4F7F"/>
                </a:solidFill>
                <a:effectLst/>
                <a:uLnTx/>
                <a:uFillTx/>
                <a:latin typeface="Calibri"/>
                <a:ea typeface="+mn-ea"/>
                <a:cs typeface="+mn-cs"/>
              </a:rPr>
              <a:t>$500 </a:t>
            </a:r>
            <a:r>
              <a:rPr kumimoji="0" lang="en-US" sz="1800" b="0" i="0" u="none" strike="noStrike" kern="1200" cap="none" spc="0" normalizeH="0" baseline="0" noProof="0" dirty="0">
                <a:ln>
                  <a:noFill/>
                </a:ln>
                <a:solidFill>
                  <a:srgbClr val="262626"/>
                </a:solidFill>
                <a:effectLst/>
                <a:uLnTx/>
                <a:uFillTx/>
                <a:latin typeface="Calibri"/>
                <a:ea typeface="+mn-ea"/>
                <a:cs typeface="+mn-cs"/>
              </a:rPr>
              <a:t>to carryover from year to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year</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The carryover amount does </a:t>
            </a:r>
            <a:r>
              <a:rPr kumimoji="0" lang="en-US" sz="1800" b="0" i="1" u="sng" strike="noStrike" kern="1200" cap="none" spc="0" normalizeH="0" baseline="0" noProof="0" dirty="0" smtClean="0">
                <a:ln>
                  <a:noFill/>
                </a:ln>
                <a:solidFill>
                  <a:srgbClr val="262626"/>
                </a:solidFill>
                <a:effectLst/>
                <a:uLnTx/>
                <a:uFillTx/>
                <a:latin typeface="Calibri"/>
                <a:ea typeface="+mn-ea"/>
                <a:cs typeface="+mn-cs"/>
              </a:rPr>
              <a:t>not</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 impact how much someone can contribute in the following year</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0" marR="0" lvl="0" indent="0" algn="l" defTabSz="457200" rtl="0" eaLnBrk="1" fontAlgn="auto" latinLnBrk="0" hangingPunct="1">
              <a:lnSpc>
                <a:spcPct val="95000"/>
              </a:lnSpc>
              <a:spcBef>
                <a:spcPts val="1000"/>
              </a:spcBef>
              <a:spcAft>
                <a:spcPts val="0"/>
              </a:spcAft>
              <a:buClr>
                <a:srgbClr val="EA5907"/>
              </a:buClr>
              <a:buSzTx/>
              <a:buFont typeface="Arial"/>
              <a:buNone/>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14" name="Text Placeholder 2"/>
          <p:cNvSpPr txBox="1">
            <a:spLocks/>
          </p:cNvSpPr>
          <p:nvPr/>
        </p:nvSpPr>
        <p:spPr>
          <a:xfrm>
            <a:off x="4267200" y="1371600"/>
            <a:ext cx="4419600"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Example</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5" name="Content Placeholder 5"/>
          <p:cNvSpPr txBox="1">
            <a:spLocks/>
          </p:cNvSpPr>
          <p:nvPr/>
        </p:nvSpPr>
        <p:spPr>
          <a:xfrm>
            <a:off x="4267200" y="1905000"/>
            <a:ext cx="4419600" cy="4191000"/>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John had a previous year FSA for $2,500</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He spent all but $500</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The $500 carried over into his new FSA</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He choose to elect the full IRS maximum of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2,650 </a:t>
            </a:r>
            <a:r>
              <a:rPr kumimoji="0" lang="en-US" sz="1800" b="0" i="0" u="none" strike="noStrike" kern="1200" cap="none" spc="0" normalizeH="0" baseline="0" noProof="0" dirty="0">
                <a:ln>
                  <a:noFill/>
                </a:ln>
                <a:solidFill>
                  <a:srgbClr val="262626"/>
                </a:solidFill>
                <a:effectLst/>
                <a:uLnTx/>
                <a:uFillTx/>
                <a:latin typeface="Calibri"/>
                <a:ea typeface="+mn-ea"/>
                <a:cs typeface="+mn-cs"/>
              </a:rPr>
              <a:t>for his new FSA</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John now has a new FSA with a balance of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3,150</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16"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470" y="4249270"/>
            <a:ext cx="3810000" cy="2532530"/>
          </a:xfrm>
          <a:prstGeom prst="rect">
            <a:avLst/>
          </a:prstGeom>
        </p:spPr>
      </p:pic>
    </p:spTree>
    <p:extLst>
      <p:ext uri="{BB962C8B-B14F-4D97-AF65-F5344CB8AC3E}">
        <p14:creationId xmlns:p14="http://schemas.microsoft.com/office/powerpoint/2010/main" val="173237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Care Account (DCA)</a:t>
            </a:r>
            <a:br>
              <a:rPr lang="en-US" dirty="0"/>
            </a:br>
            <a:r>
              <a:rPr lang="en-US" sz="3200" dirty="0"/>
              <a:t>Plan Year: </a:t>
            </a:r>
            <a:r>
              <a:rPr lang="en-US" sz="3200" dirty="0" smtClean="0">
                <a:solidFill>
                  <a:srgbClr val="FF0000"/>
                </a:solidFill>
              </a:rPr>
              <a:t>00/00/0000-00/00/0000</a:t>
            </a:r>
            <a:endParaRPr lang="en-US" sz="3200" dirty="0">
              <a:solidFill>
                <a:srgbClr val="FF0000"/>
              </a:solidFill>
            </a:endParaRPr>
          </a:p>
        </p:txBody>
      </p:sp>
      <p:sp>
        <p:nvSpPr>
          <p:cNvPr id="12" name="Text Placeholder 2"/>
          <p:cNvSpPr txBox="1">
            <a:spLocks/>
          </p:cNvSpPr>
          <p:nvPr/>
        </p:nvSpPr>
        <p:spPr>
          <a:xfrm>
            <a:off x="381001" y="1301185"/>
            <a:ext cx="2667000"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Key Features</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3" name="Content Placeholder 5"/>
          <p:cNvSpPr txBox="1">
            <a:spLocks/>
          </p:cNvSpPr>
          <p:nvPr/>
        </p:nvSpPr>
        <p:spPr>
          <a:xfrm>
            <a:off x="381001" y="1834584"/>
            <a:ext cx="2666999" cy="4261415"/>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Employer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Owned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Less payroll taxes! </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Employee Funded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Pre-tax contributions per pay period</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Funds Accumulate</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Money can only be used as funded into the account </a:t>
            </a: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14" name="Text Placeholder 2"/>
          <p:cNvSpPr txBox="1">
            <a:spLocks/>
          </p:cNvSpPr>
          <p:nvPr/>
        </p:nvSpPr>
        <p:spPr>
          <a:xfrm>
            <a:off x="3247855" y="1301185"/>
            <a:ext cx="2543345"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Funding</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5" name="Content Placeholder 5"/>
          <p:cNvSpPr txBox="1">
            <a:spLocks/>
          </p:cNvSpPr>
          <p:nvPr/>
        </p:nvSpPr>
        <p:spPr>
          <a:xfrm>
            <a:off x="3247855" y="1834585"/>
            <a:ext cx="2543345" cy="2356415"/>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IRS Contribution limit</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1" i="0" u="none" strike="noStrike" kern="1200" cap="none" spc="0" normalizeH="0" baseline="0" noProof="0" dirty="0" smtClean="0">
                <a:ln>
                  <a:noFill/>
                </a:ln>
                <a:solidFill>
                  <a:srgbClr val="262626"/>
                </a:solidFill>
                <a:effectLst/>
                <a:uLnTx/>
                <a:uFillTx/>
                <a:latin typeface="Calibri"/>
                <a:ea typeface="+mn-ea"/>
                <a:cs typeface="+mn-cs"/>
              </a:rPr>
              <a:t>$5,000 </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pre-tax</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Married and filing jointly</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1" i="0" u="none" strike="noStrike" kern="1200" cap="none" spc="0" normalizeH="0" baseline="0" noProof="0" dirty="0" smtClean="0">
                <a:ln>
                  <a:noFill/>
                </a:ln>
                <a:solidFill>
                  <a:srgbClr val="262626"/>
                </a:solidFill>
                <a:effectLst/>
                <a:uLnTx/>
                <a:uFillTx/>
                <a:latin typeface="Calibri"/>
                <a:ea typeface="+mn-ea"/>
                <a:cs typeface="+mn-cs"/>
              </a:rPr>
              <a:t>$2,500 </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pre-tax</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Married and filing separately </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p:txBody>
      </p:sp>
      <p:sp>
        <p:nvSpPr>
          <p:cNvPr id="16" name="Text Placeholder 2"/>
          <p:cNvSpPr txBox="1">
            <a:spLocks/>
          </p:cNvSpPr>
          <p:nvPr/>
        </p:nvSpPr>
        <p:spPr>
          <a:xfrm>
            <a:off x="5943600" y="1295400"/>
            <a:ext cx="2743200" cy="448113"/>
          </a:xfrm>
          <a:prstGeom prst="round2DiagRect">
            <a:avLst>
              <a:gd name="adj1" fmla="val 29594"/>
              <a:gd name="adj2" fmla="val 0"/>
            </a:avLst>
          </a:prstGeom>
          <a:solidFill>
            <a:srgbClr val="9BBB59"/>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Eligible Expenses</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7" name="Content Placeholder 5"/>
          <p:cNvSpPr txBox="1">
            <a:spLocks/>
          </p:cNvSpPr>
          <p:nvPr/>
        </p:nvSpPr>
        <p:spPr>
          <a:xfrm>
            <a:off x="5943600" y="1828800"/>
            <a:ext cx="2743200" cy="4267199"/>
          </a:xfrm>
          <a:prstGeom prst="round2DiagRect">
            <a:avLst>
              <a:gd name="adj1" fmla="val 8257"/>
              <a:gd name="adj2" fmla="val 0"/>
            </a:avLst>
          </a:prstGeom>
          <a:solidFill>
            <a:srgbClr val="9BBB59">
              <a:lumMod val="20000"/>
              <a:lumOff val="80000"/>
            </a:srgbClr>
          </a:solidFill>
          <a:ln>
            <a:noFill/>
          </a:ln>
        </p:spPr>
        <p:txBody>
          <a:bodyPr vert="horz" lIns="91440" tIns="182880" rIns="91440" bIns="45720" rtlCol="0">
            <a:normAutofit lnSpcReduction="10000"/>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All IRS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eligible custodial care expenses</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hlinkClick r:id="rId3"/>
              </a:rPr>
              <a:t>WageWorks </a:t>
            </a:r>
            <a:r>
              <a:rPr kumimoji="0" lang="en-US" sz="1600" b="0" i="0" u="none" strike="noStrike" kern="1200" cap="none" spc="0" normalizeH="0" baseline="0" noProof="0" dirty="0">
                <a:ln>
                  <a:noFill/>
                </a:ln>
                <a:solidFill>
                  <a:srgbClr val="262626"/>
                </a:solidFill>
                <a:effectLst/>
                <a:uLnTx/>
                <a:uFillTx/>
                <a:latin typeface="Calibri"/>
                <a:ea typeface="+mn-ea"/>
                <a:cs typeface="+mn-cs"/>
                <a:hlinkClick r:id="rId3"/>
              </a:rPr>
              <a:t>eligible expense list</a:t>
            </a: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Babysitting (work related, not provided by tax dependent) </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Before or after school programs (primarily custodial) </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Custodial elder care</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Nanny</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Preschool </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Summer day camp</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Transportation to and from eligible dependent care </a:t>
            </a:r>
            <a:endParaRPr kumimoji="0" lang="en-US" sz="12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18" name="Picture 17"/>
          <p:cNvPicPr>
            <a:picLocks noChangeAspect="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3200400" y="4695655"/>
            <a:ext cx="2619545" cy="2619545"/>
          </a:xfrm>
          <a:prstGeom prst="rect">
            <a:avLst/>
          </a:prstGeom>
        </p:spPr>
      </p:pic>
    </p:spTree>
    <p:extLst>
      <p:ext uri="{BB962C8B-B14F-4D97-AF65-F5344CB8AC3E}">
        <p14:creationId xmlns:p14="http://schemas.microsoft.com/office/powerpoint/2010/main" val="173237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FSA Savings Examples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875452069"/>
              </p:ext>
            </p:extLst>
          </p:nvPr>
        </p:nvGraphicFramePr>
        <p:xfrm>
          <a:off x="533400" y="1524000"/>
          <a:ext cx="3949700" cy="3248025"/>
        </p:xfrm>
        <a:graphic>
          <a:graphicData uri="http://schemas.openxmlformats.org/drawingml/2006/table">
            <a:tbl>
              <a:tblPr>
                <a:tableStyleId>{0505E3EF-67EA-436B-97B2-0124C06EBD24}</a:tableStyleId>
              </a:tblPr>
              <a:tblGrid>
                <a:gridCol w="2795319">
                  <a:extLst>
                    <a:ext uri="{9D8B030D-6E8A-4147-A177-3AD203B41FA5}">
                      <a16:colId xmlns:a16="http://schemas.microsoft.com/office/drawing/2014/main" val="20000"/>
                    </a:ext>
                  </a:extLst>
                </a:gridCol>
                <a:gridCol w="1154381">
                  <a:extLst>
                    <a:ext uri="{9D8B030D-6E8A-4147-A177-3AD203B41FA5}">
                      <a16:colId xmlns:a16="http://schemas.microsoft.com/office/drawing/2014/main" val="20001"/>
                    </a:ext>
                  </a:extLst>
                </a:gridCol>
              </a:tblGrid>
              <a:tr h="295275">
                <a:tc gridSpan="2">
                  <a:txBody>
                    <a:bodyPr/>
                    <a:lstStyle/>
                    <a:p>
                      <a:pPr algn="ctr" fontAlgn="b"/>
                      <a:r>
                        <a:rPr lang="en-US" sz="1800" u="none" strike="noStrike" dirty="0"/>
                        <a:t>Without </a:t>
                      </a:r>
                      <a:r>
                        <a:rPr lang="en-US" sz="1800" u="none" strike="noStrike" dirty="0" smtClean="0"/>
                        <a:t>FSA / DCA</a:t>
                      </a:r>
                      <a:endParaRPr lang="en-US" sz="1800" b="1" i="0" u="none" strike="noStrike" dirty="0">
                        <a:solidFill>
                          <a:srgbClr val="FFFFFF"/>
                        </a:solidFill>
                        <a:latin typeface="Arial"/>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295275">
                <a:tc>
                  <a:txBody>
                    <a:bodyPr/>
                    <a:lstStyle/>
                    <a:p>
                      <a:pPr algn="l" fontAlgn="b"/>
                      <a:r>
                        <a:rPr lang="en-US" sz="1800" u="none" strike="noStrike" dirty="0" smtClean="0"/>
                        <a:t> Gross </a:t>
                      </a:r>
                      <a:r>
                        <a:rPr lang="en-US" sz="1800" u="none" strike="noStrike" dirty="0"/>
                        <a:t>Monthly Salary</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tc>
                  <a:txBody>
                    <a:bodyPr/>
                    <a:lstStyle/>
                    <a:p>
                      <a:pPr algn="r" fontAlgn="b"/>
                      <a:r>
                        <a:rPr lang="en-US" sz="1800" u="none" strike="noStrike" dirty="0"/>
                        <a:t>$2,500.00</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001"/>
                  </a:ext>
                </a:extLst>
              </a:tr>
              <a:tr h="295275">
                <a:tc>
                  <a:txBody>
                    <a:bodyPr/>
                    <a:lstStyle/>
                    <a:p>
                      <a:pPr algn="l" fontAlgn="b"/>
                      <a:r>
                        <a:rPr lang="en-US" sz="1800" u="none" strike="noStrike" dirty="0" smtClean="0"/>
                        <a:t> Less</a:t>
                      </a:r>
                      <a:r>
                        <a:rPr lang="en-US" sz="1800" u="none" strike="noStrike" dirty="0"/>
                        <a:t>:</a:t>
                      </a:r>
                      <a:endParaRPr lang="en-US" sz="1800" b="0" i="0" u="none" strike="noStrike" dirty="0">
                        <a:solidFill>
                          <a:srgbClr val="000000"/>
                        </a:solidFill>
                        <a:latin typeface="Arial"/>
                      </a:endParaRPr>
                    </a:p>
                  </a:txBody>
                  <a:tcPr marL="9525" marR="9525" marT="9525" marB="0" anchor="b"/>
                </a:tc>
                <a:tc>
                  <a:txBody>
                    <a:bodyPr/>
                    <a:lstStyle/>
                    <a:p>
                      <a:pPr algn="l" fontAlgn="b"/>
                      <a:r>
                        <a:rPr lang="en-US" sz="1800" u="none" strike="noStrike" dirty="0"/>
                        <a:t> </a:t>
                      </a:r>
                      <a:endParaRPr lang="en-US" sz="1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2"/>
                  </a:ext>
                </a:extLst>
              </a:tr>
              <a:tr h="295275">
                <a:tc>
                  <a:txBody>
                    <a:bodyPr/>
                    <a:lstStyle/>
                    <a:p>
                      <a:pPr algn="l" fontAlgn="b"/>
                      <a:r>
                        <a:rPr lang="en-US" sz="1800" u="none" strike="noStrike" dirty="0"/>
                        <a:t>     Federal Income Tax</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dirty="0"/>
                        <a:t>$333.61</a:t>
                      </a:r>
                      <a:endParaRPr lang="en-US" sz="1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3"/>
                  </a:ext>
                </a:extLst>
              </a:tr>
              <a:tr h="295275">
                <a:tc>
                  <a:txBody>
                    <a:bodyPr/>
                    <a:lstStyle/>
                    <a:p>
                      <a:pPr algn="l" fontAlgn="b"/>
                      <a:r>
                        <a:rPr lang="en-US" sz="1800" u="none" strike="noStrike" dirty="0"/>
                        <a:t>     State Income Tax</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dirty="0"/>
                        <a:t>$174.79</a:t>
                      </a:r>
                      <a:endParaRPr lang="en-US" sz="1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4"/>
                  </a:ext>
                </a:extLst>
              </a:tr>
              <a:tr h="295275">
                <a:tc>
                  <a:txBody>
                    <a:bodyPr/>
                    <a:lstStyle/>
                    <a:p>
                      <a:pPr algn="l" fontAlgn="b"/>
                      <a:r>
                        <a:rPr lang="en-US" sz="1800" u="none" strike="noStrike" dirty="0"/>
                        <a:t>     </a:t>
                      </a:r>
                      <a:r>
                        <a:rPr lang="en-US" sz="1800" u="none" strike="noStrike" dirty="0" smtClean="0"/>
                        <a:t>FICA Tax</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dirty="0"/>
                        <a:t>$191.25</a:t>
                      </a:r>
                      <a:endParaRPr lang="en-US" sz="1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5"/>
                  </a:ext>
                </a:extLst>
              </a:tr>
              <a:tr h="295275">
                <a:tc>
                  <a:txBody>
                    <a:bodyPr/>
                    <a:lstStyle/>
                    <a:p>
                      <a:pPr algn="l" fontAlgn="b"/>
                      <a:r>
                        <a:rPr lang="en-US" sz="1800" u="none" strike="noStrike" dirty="0" smtClean="0"/>
                        <a:t> Net </a:t>
                      </a:r>
                      <a:r>
                        <a:rPr lang="en-US" sz="1800" u="none" strike="noStrike" dirty="0"/>
                        <a:t>Income</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tc>
                  <a:txBody>
                    <a:bodyPr/>
                    <a:lstStyle/>
                    <a:p>
                      <a:pPr algn="r" fontAlgn="b"/>
                      <a:r>
                        <a:rPr lang="en-US" sz="1800" u="none" strike="noStrike" dirty="0"/>
                        <a:t>$1,800.35</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006"/>
                  </a:ext>
                </a:extLst>
              </a:tr>
              <a:tr h="295275">
                <a:tc>
                  <a:txBody>
                    <a:bodyPr/>
                    <a:lstStyle/>
                    <a:p>
                      <a:pPr algn="l" fontAlgn="b"/>
                      <a:r>
                        <a:rPr lang="en-US" sz="1800" u="none" strike="noStrike" dirty="0" smtClean="0"/>
                        <a:t> Less</a:t>
                      </a:r>
                      <a:r>
                        <a:rPr lang="en-US" sz="1800" u="none" strike="noStrike" dirty="0"/>
                        <a:t>: </a:t>
                      </a:r>
                      <a:endParaRPr lang="en-US" sz="1800" b="0" i="0" u="none" strike="noStrike" dirty="0">
                        <a:solidFill>
                          <a:srgbClr val="000000"/>
                        </a:solidFill>
                        <a:latin typeface="Arial"/>
                      </a:endParaRPr>
                    </a:p>
                  </a:txBody>
                  <a:tcPr marL="9525" marR="9525" marT="9525" marB="0" anchor="b"/>
                </a:tc>
                <a:tc>
                  <a:txBody>
                    <a:bodyPr/>
                    <a:lstStyle/>
                    <a:p>
                      <a:pPr algn="l" fontAlgn="b"/>
                      <a:r>
                        <a:rPr lang="en-US" sz="1800" u="none" strike="noStrike" dirty="0"/>
                        <a:t> </a:t>
                      </a:r>
                      <a:endParaRPr lang="en-US" sz="1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7"/>
                  </a:ext>
                </a:extLst>
              </a:tr>
              <a:tr h="295275">
                <a:tc>
                  <a:txBody>
                    <a:bodyPr/>
                    <a:lstStyle/>
                    <a:p>
                      <a:pPr algn="l" fontAlgn="b"/>
                      <a:r>
                        <a:rPr lang="en-US" sz="1800" u="none" strike="noStrike" dirty="0"/>
                        <a:t>     Health Care Expenses</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dirty="0"/>
                        <a:t>$200.00</a:t>
                      </a:r>
                      <a:endParaRPr lang="en-US" sz="1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8"/>
                  </a:ext>
                </a:extLst>
              </a:tr>
              <a:tr h="295275">
                <a:tc>
                  <a:txBody>
                    <a:bodyPr/>
                    <a:lstStyle/>
                    <a:p>
                      <a:pPr algn="l" fontAlgn="b"/>
                      <a:r>
                        <a:rPr lang="en-US" sz="1800" u="none" strike="noStrike" dirty="0"/>
                        <a:t>     Dependent Care </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dirty="0"/>
                        <a:t>$400.00</a:t>
                      </a:r>
                      <a:endParaRPr lang="en-US" sz="1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9"/>
                  </a:ext>
                </a:extLst>
              </a:tr>
              <a:tr h="295275">
                <a:tc>
                  <a:txBody>
                    <a:bodyPr/>
                    <a:lstStyle/>
                    <a:p>
                      <a:pPr algn="l" fontAlgn="b"/>
                      <a:r>
                        <a:rPr lang="en-US" sz="1800" u="none" strike="noStrike" dirty="0" smtClean="0"/>
                        <a:t> Spendable </a:t>
                      </a:r>
                      <a:r>
                        <a:rPr lang="en-US" sz="1800" u="none" strike="noStrike" dirty="0"/>
                        <a:t>Income</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tc>
                  <a:txBody>
                    <a:bodyPr/>
                    <a:lstStyle/>
                    <a:p>
                      <a:pPr algn="r" fontAlgn="b"/>
                      <a:r>
                        <a:rPr lang="en-US" sz="1800" u="none" strike="noStrike" dirty="0"/>
                        <a:t>$1,200.35</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01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979696"/>
              </p:ext>
            </p:extLst>
          </p:nvPr>
        </p:nvGraphicFramePr>
        <p:xfrm>
          <a:off x="4724400" y="1524000"/>
          <a:ext cx="3987800" cy="3838575"/>
        </p:xfrm>
        <a:graphic>
          <a:graphicData uri="http://schemas.openxmlformats.org/drawingml/2006/table">
            <a:tbl>
              <a:tblPr>
                <a:tableStyleId>{0505E3EF-67EA-436B-97B2-0124C06EBD24}</a:tableStyleId>
              </a:tblPr>
              <a:tblGrid>
                <a:gridCol w="2795276">
                  <a:extLst>
                    <a:ext uri="{9D8B030D-6E8A-4147-A177-3AD203B41FA5}">
                      <a16:colId xmlns:a16="http://schemas.microsoft.com/office/drawing/2014/main" val="20000"/>
                    </a:ext>
                  </a:extLst>
                </a:gridCol>
                <a:gridCol w="1192524">
                  <a:extLst>
                    <a:ext uri="{9D8B030D-6E8A-4147-A177-3AD203B41FA5}">
                      <a16:colId xmlns:a16="http://schemas.microsoft.com/office/drawing/2014/main" val="20001"/>
                    </a:ext>
                  </a:extLst>
                </a:gridCol>
              </a:tblGrid>
              <a:tr h="295275">
                <a:tc gridSpan="2">
                  <a:txBody>
                    <a:bodyPr/>
                    <a:lstStyle/>
                    <a:p>
                      <a:pPr algn="ctr" fontAlgn="b"/>
                      <a:r>
                        <a:rPr lang="en-US" sz="1800" u="none" strike="noStrike" dirty="0"/>
                        <a:t>With FSA/DCA</a:t>
                      </a:r>
                      <a:endParaRPr lang="en-US" sz="1800" b="1" i="0" u="none" strike="noStrike" dirty="0">
                        <a:solidFill>
                          <a:srgbClr val="FFFFFF"/>
                        </a:solidFill>
                        <a:latin typeface="Arial"/>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295275">
                <a:tc>
                  <a:txBody>
                    <a:bodyPr/>
                    <a:lstStyle/>
                    <a:p>
                      <a:pPr algn="l" fontAlgn="b"/>
                      <a:r>
                        <a:rPr lang="en-US" sz="1800" u="none" strike="noStrike" dirty="0" smtClean="0"/>
                        <a:t> Gross </a:t>
                      </a:r>
                      <a:r>
                        <a:rPr lang="en-US" sz="1800" u="none" strike="noStrike" dirty="0"/>
                        <a:t>Monthly Salary</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tc>
                  <a:txBody>
                    <a:bodyPr/>
                    <a:lstStyle/>
                    <a:p>
                      <a:pPr algn="r" fontAlgn="b"/>
                      <a:r>
                        <a:rPr lang="en-US" sz="1800" u="none" strike="noStrike" dirty="0"/>
                        <a:t>$2,500.00</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001"/>
                  </a:ext>
                </a:extLst>
              </a:tr>
              <a:tr h="295275">
                <a:tc>
                  <a:txBody>
                    <a:bodyPr/>
                    <a:lstStyle/>
                    <a:p>
                      <a:pPr algn="l" fontAlgn="b"/>
                      <a:r>
                        <a:rPr lang="en-US" sz="1800" u="none" strike="noStrike" dirty="0" smtClean="0"/>
                        <a:t> Less</a:t>
                      </a:r>
                      <a:r>
                        <a:rPr lang="en-US" sz="1800" u="none" strike="noStrike" dirty="0"/>
                        <a:t>: </a:t>
                      </a:r>
                      <a:endParaRPr lang="en-US" sz="1800" b="0" i="0" u="none" strike="noStrike" dirty="0">
                        <a:solidFill>
                          <a:srgbClr val="000000"/>
                        </a:solidFill>
                        <a:latin typeface="Arial"/>
                      </a:endParaRPr>
                    </a:p>
                  </a:txBody>
                  <a:tcPr marL="9525" marR="9525" marT="9525" marB="0" anchor="b"/>
                </a:tc>
                <a:tc>
                  <a:txBody>
                    <a:bodyPr/>
                    <a:lstStyle/>
                    <a:p>
                      <a:pPr algn="l" fontAlgn="b"/>
                      <a:r>
                        <a:rPr lang="en-US" sz="1800" u="none" strike="noStrike"/>
                        <a:t> </a:t>
                      </a:r>
                      <a:endParaRPr lang="en-US" sz="1800" b="0" i="0" u="none" strike="noStrike">
                        <a:solidFill>
                          <a:srgbClr val="000000"/>
                        </a:solidFill>
                        <a:latin typeface="Arial"/>
                      </a:endParaRPr>
                    </a:p>
                  </a:txBody>
                  <a:tcPr marL="9525" marR="9525" marT="9525" marB="0" anchor="b"/>
                </a:tc>
                <a:extLst>
                  <a:ext uri="{0D108BD9-81ED-4DB2-BD59-A6C34878D82A}">
                    <a16:rowId xmlns:a16="http://schemas.microsoft.com/office/drawing/2014/main" val="10002"/>
                  </a:ext>
                </a:extLst>
              </a:tr>
              <a:tr h="295275">
                <a:tc>
                  <a:txBody>
                    <a:bodyPr/>
                    <a:lstStyle/>
                    <a:p>
                      <a:pPr algn="l" fontAlgn="b"/>
                      <a:r>
                        <a:rPr lang="en-US" sz="1800" u="none" strike="noStrike" dirty="0"/>
                        <a:t>     Health Care Expenses</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a:t>$200.00</a:t>
                      </a:r>
                      <a:endParaRPr lang="en-US" sz="1800" b="0" i="0" u="none" strike="noStrike">
                        <a:solidFill>
                          <a:srgbClr val="000000"/>
                        </a:solidFill>
                        <a:latin typeface="Arial"/>
                      </a:endParaRPr>
                    </a:p>
                  </a:txBody>
                  <a:tcPr marL="9525" marR="9525" marT="9525" marB="0" anchor="b"/>
                </a:tc>
                <a:extLst>
                  <a:ext uri="{0D108BD9-81ED-4DB2-BD59-A6C34878D82A}">
                    <a16:rowId xmlns:a16="http://schemas.microsoft.com/office/drawing/2014/main" val="10003"/>
                  </a:ext>
                </a:extLst>
              </a:tr>
              <a:tr h="295275">
                <a:tc>
                  <a:txBody>
                    <a:bodyPr/>
                    <a:lstStyle/>
                    <a:p>
                      <a:pPr algn="l" fontAlgn="b"/>
                      <a:r>
                        <a:rPr lang="en-US" sz="1800" u="none" strike="noStrike" dirty="0"/>
                        <a:t>     Dependent Care </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a:t>$400.00</a:t>
                      </a:r>
                      <a:endParaRPr lang="en-US" sz="1800" b="0" i="0" u="none" strike="noStrike">
                        <a:solidFill>
                          <a:srgbClr val="000000"/>
                        </a:solidFill>
                        <a:latin typeface="Arial"/>
                      </a:endParaRPr>
                    </a:p>
                  </a:txBody>
                  <a:tcPr marL="9525" marR="9525" marT="9525" marB="0" anchor="b"/>
                </a:tc>
                <a:extLst>
                  <a:ext uri="{0D108BD9-81ED-4DB2-BD59-A6C34878D82A}">
                    <a16:rowId xmlns:a16="http://schemas.microsoft.com/office/drawing/2014/main" val="10004"/>
                  </a:ext>
                </a:extLst>
              </a:tr>
              <a:tr h="295275">
                <a:tc>
                  <a:txBody>
                    <a:bodyPr/>
                    <a:lstStyle/>
                    <a:p>
                      <a:pPr algn="l" fontAlgn="b"/>
                      <a:r>
                        <a:rPr lang="en-US" sz="1800" u="none" strike="noStrike" dirty="0" smtClean="0"/>
                        <a:t> Taxable </a:t>
                      </a:r>
                      <a:r>
                        <a:rPr lang="en-US" sz="1800" u="none" strike="noStrike" dirty="0"/>
                        <a:t>Income</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tc>
                  <a:txBody>
                    <a:bodyPr/>
                    <a:lstStyle/>
                    <a:p>
                      <a:pPr algn="r" fontAlgn="b"/>
                      <a:r>
                        <a:rPr lang="en-US" sz="1800" u="none" strike="noStrike" dirty="0"/>
                        <a:t>$1,900.00</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005"/>
                  </a:ext>
                </a:extLst>
              </a:tr>
              <a:tr h="295275">
                <a:tc>
                  <a:txBody>
                    <a:bodyPr/>
                    <a:lstStyle/>
                    <a:p>
                      <a:pPr algn="l" fontAlgn="b"/>
                      <a:r>
                        <a:rPr lang="en-US" sz="1800" u="none" strike="noStrike" dirty="0" smtClean="0"/>
                        <a:t> Less</a:t>
                      </a:r>
                      <a:r>
                        <a:rPr lang="en-US" sz="1800" u="none" strike="noStrike" dirty="0"/>
                        <a:t>:</a:t>
                      </a:r>
                      <a:endParaRPr lang="en-US" sz="1800" b="0" i="0" u="none" strike="noStrike" dirty="0">
                        <a:solidFill>
                          <a:srgbClr val="000000"/>
                        </a:solidFill>
                        <a:latin typeface="Arial"/>
                      </a:endParaRPr>
                    </a:p>
                  </a:txBody>
                  <a:tcPr marL="9525" marR="9525" marT="9525" marB="0" anchor="b"/>
                </a:tc>
                <a:tc>
                  <a:txBody>
                    <a:bodyPr/>
                    <a:lstStyle/>
                    <a:p>
                      <a:pPr algn="l" fontAlgn="b"/>
                      <a:r>
                        <a:rPr lang="en-US" sz="1800" u="none" strike="noStrike"/>
                        <a:t> </a:t>
                      </a:r>
                      <a:endParaRPr lang="en-US" sz="1800" b="0" i="0" u="none" strike="noStrike">
                        <a:solidFill>
                          <a:srgbClr val="000000"/>
                        </a:solidFill>
                        <a:latin typeface="Arial"/>
                      </a:endParaRPr>
                    </a:p>
                  </a:txBody>
                  <a:tcPr marL="9525" marR="9525" marT="9525" marB="0" anchor="b"/>
                </a:tc>
                <a:extLst>
                  <a:ext uri="{0D108BD9-81ED-4DB2-BD59-A6C34878D82A}">
                    <a16:rowId xmlns:a16="http://schemas.microsoft.com/office/drawing/2014/main" val="10006"/>
                  </a:ext>
                </a:extLst>
              </a:tr>
              <a:tr h="295275">
                <a:tc>
                  <a:txBody>
                    <a:bodyPr/>
                    <a:lstStyle/>
                    <a:p>
                      <a:pPr algn="l" fontAlgn="b"/>
                      <a:r>
                        <a:rPr lang="en-US" sz="1800" u="none" strike="noStrike" dirty="0"/>
                        <a:t>     Federal Income Tax</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a:t>$253.54</a:t>
                      </a:r>
                      <a:endParaRPr lang="en-US" sz="1800" b="0" i="0" u="none" strike="noStrike">
                        <a:solidFill>
                          <a:srgbClr val="000000"/>
                        </a:solidFill>
                        <a:latin typeface="Arial"/>
                      </a:endParaRPr>
                    </a:p>
                  </a:txBody>
                  <a:tcPr marL="9525" marR="9525" marT="9525" marB="0" anchor="b"/>
                </a:tc>
                <a:extLst>
                  <a:ext uri="{0D108BD9-81ED-4DB2-BD59-A6C34878D82A}">
                    <a16:rowId xmlns:a16="http://schemas.microsoft.com/office/drawing/2014/main" val="10007"/>
                  </a:ext>
                </a:extLst>
              </a:tr>
              <a:tr h="295275">
                <a:tc>
                  <a:txBody>
                    <a:bodyPr/>
                    <a:lstStyle/>
                    <a:p>
                      <a:pPr algn="l" fontAlgn="b"/>
                      <a:r>
                        <a:rPr lang="en-US" sz="1800" u="none" strike="noStrike" dirty="0"/>
                        <a:t>     State Income Tax</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a:t>$132.84</a:t>
                      </a:r>
                      <a:endParaRPr lang="en-US" sz="1800" b="0" i="0" u="none" strike="noStrike">
                        <a:solidFill>
                          <a:srgbClr val="000000"/>
                        </a:solidFill>
                        <a:latin typeface="Arial"/>
                      </a:endParaRPr>
                    </a:p>
                  </a:txBody>
                  <a:tcPr marL="9525" marR="9525" marT="9525" marB="0" anchor="b"/>
                </a:tc>
                <a:extLst>
                  <a:ext uri="{0D108BD9-81ED-4DB2-BD59-A6C34878D82A}">
                    <a16:rowId xmlns:a16="http://schemas.microsoft.com/office/drawing/2014/main" val="10008"/>
                  </a:ext>
                </a:extLst>
              </a:tr>
              <a:tr h="295275">
                <a:tc>
                  <a:txBody>
                    <a:bodyPr/>
                    <a:lstStyle/>
                    <a:p>
                      <a:pPr algn="l" fontAlgn="b"/>
                      <a:r>
                        <a:rPr lang="en-US" sz="1800" u="none" strike="noStrike" dirty="0"/>
                        <a:t>     </a:t>
                      </a:r>
                      <a:r>
                        <a:rPr lang="en-US" sz="1800" u="none" strike="noStrike" dirty="0" smtClean="0"/>
                        <a:t>FICA Tax</a:t>
                      </a:r>
                      <a:endParaRPr lang="en-US" sz="1800" b="0" i="0" u="none" strike="noStrike" dirty="0">
                        <a:solidFill>
                          <a:srgbClr val="000000"/>
                        </a:solidFill>
                        <a:latin typeface="Arial"/>
                      </a:endParaRPr>
                    </a:p>
                  </a:txBody>
                  <a:tcPr marL="9525" marR="9525" marT="9525" marB="0" anchor="b"/>
                </a:tc>
                <a:tc>
                  <a:txBody>
                    <a:bodyPr/>
                    <a:lstStyle/>
                    <a:p>
                      <a:pPr algn="r" fontAlgn="b"/>
                      <a:r>
                        <a:rPr lang="en-US" sz="1800" u="none" strike="noStrike"/>
                        <a:t>$145.35</a:t>
                      </a:r>
                      <a:endParaRPr lang="en-US" sz="1800" b="0" i="0" u="none" strike="noStrike">
                        <a:solidFill>
                          <a:srgbClr val="000000"/>
                        </a:solidFill>
                        <a:latin typeface="Arial"/>
                      </a:endParaRPr>
                    </a:p>
                  </a:txBody>
                  <a:tcPr marL="9525" marR="9525" marT="9525" marB="0" anchor="b"/>
                </a:tc>
                <a:extLst>
                  <a:ext uri="{0D108BD9-81ED-4DB2-BD59-A6C34878D82A}">
                    <a16:rowId xmlns:a16="http://schemas.microsoft.com/office/drawing/2014/main" val="10009"/>
                  </a:ext>
                </a:extLst>
              </a:tr>
              <a:tr h="295275">
                <a:tc>
                  <a:txBody>
                    <a:bodyPr/>
                    <a:lstStyle/>
                    <a:p>
                      <a:pPr algn="l" fontAlgn="b"/>
                      <a:r>
                        <a:rPr lang="en-US" sz="1800" u="none" strike="noStrike" dirty="0" smtClean="0"/>
                        <a:t> Spendable </a:t>
                      </a:r>
                      <a:r>
                        <a:rPr lang="en-US" sz="1800" u="none" strike="noStrike" dirty="0"/>
                        <a:t>Income</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tc>
                  <a:txBody>
                    <a:bodyPr/>
                    <a:lstStyle/>
                    <a:p>
                      <a:pPr algn="r" fontAlgn="b"/>
                      <a:r>
                        <a:rPr lang="en-US" sz="1800" u="none" strike="noStrike" dirty="0"/>
                        <a:t>$1,368.27</a:t>
                      </a:r>
                      <a:endParaRPr lang="en-US" sz="1800" b="0" i="0" u="none" strike="noStrike" dirty="0">
                        <a:solidFill>
                          <a:srgbClr val="000000"/>
                        </a:solidFill>
                        <a:latin typeface="Arial"/>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010"/>
                  </a:ext>
                </a:extLst>
              </a:tr>
              <a:tr h="295275">
                <a:tc>
                  <a:txBody>
                    <a:bodyPr/>
                    <a:lstStyle/>
                    <a:p>
                      <a:pPr algn="l" fontAlgn="b"/>
                      <a:r>
                        <a:rPr lang="en-US" sz="1800" u="none" strike="noStrike" dirty="0" smtClean="0"/>
                        <a:t> Monthly </a:t>
                      </a:r>
                      <a:r>
                        <a:rPr lang="en-US" sz="1800" u="none" strike="noStrike" dirty="0"/>
                        <a:t>Savings</a:t>
                      </a:r>
                      <a:endParaRPr lang="en-US" sz="1800" b="1" i="0" u="none" strike="noStrike" dirty="0">
                        <a:solidFill>
                          <a:srgbClr val="FFFFFF"/>
                        </a:solidFill>
                        <a:latin typeface="Arial"/>
                      </a:endParaRPr>
                    </a:p>
                  </a:txBody>
                  <a:tcPr marL="9525" marR="9525" marT="9525" marB="0" anchor="b">
                    <a:solidFill>
                      <a:schemeClr val="accent3">
                        <a:lumMod val="60000"/>
                        <a:lumOff val="40000"/>
                      </a:schemeClr>
                    </a:solidFill>
                  </a:tcPr>
                </a:tc>
                <a:tc>
                  <a:txBody>
                    <a:bodyPr/>
                    <a:lstStyle/>
                    <a:p>
                      <a:pPr algn="r" fontAlgn="b"/>
                      <a:r>
                        <a:rPr lang="en-US" sz="1800" u="none" strike="noStrike" dirty="0"/>
                        <a:t>$167.92</a:t>
                      </a:r>
                      <a:endParaRPr lang="en-US" sz="1800" b="1" i="0" u="none" strike="noStrike" dirty="0">
                        <a:solidFill>
                          <a:srgbClr val="FFFFFF"/>
                        </a:solidFill>
                        <a:latin typeface="Arial"/>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011"/>
                  </a:ext>
                </a:extLst>
              </a:tr>
              <a:tr h="295275">
                <a:tc>
                  <a:txBody>
                    <a:bodyPr/>
                    <a:lstStyle/>
                    <a:p>
                      <a:pPr algn="l" fontAlgn="b"/>
                      <a:r>
                        <a:rPr lang="en-US" sz="1800" u="none" strike="noStrike" dirty="0" smtClean="0"/>
                        <a:t> Annual </a:t>
                      </a:r>
                      <a:r>
                        <a:rPr lang="en-US" sz="1800" u="none" strike="noStrike" dirty="0"/>
                        <a:t>Savings</a:t>
                      </a:r>
                      <a:endParaRPr lang="en-US" sz="1800" b="1" i="0" u="none" strike="noStrike" dirty="0">
                        <a:solidFill>
                          <a:srgbClr val="FFFFFF"/>
                        </a:solidFill>
                        <a:latin typeface="Arial"/>
                      </a:endParaRPr>
                    </a:p>
                  </a:txBody>
                  <a:tcPr marL="9525" marR="9525" marT="9525" marB="0" anchor="b">
                    <a:solidFill>
                      <a:schemeClr val="accent3">
                        <a:lumMod val="60000"/>
                        <a:lumOff val="40000"/>
                      </a:schemeClr>
                    </a:solidFill>
                  </a:tcPr>
                </a:tc>
                <a:tc>
                  <a:txBody>
                    <a:bodyPr/>
                    <a:lstStyle/>
                    <a:p>
                      <a:pPr algn="r" fontAlgn="b"/>
                      <a:r>
                        <a:rPr lang="en-US" sz="1800" i="1" u="sng" strike="noStrike" dirty="0"/>
                        <a:t>$2,015.04</a:t>
                      </a:r>
                      <a:endParaRPr lang="en-US" sz="1800" b="1" i="1" u="sng" strike="noStrike" dirty="0">
                        <a:solidFill>
                          <a:srgbClr val="FFFFFF"/>
                        </a:solidFill>
                        <a:latin typeface="Arial"/>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7810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Choice Strategies Card</a:t>
            </a:r>
          </a:p>
        </p:txBody>
      </p:sp>
      <p:sp>
        <p:nvSpPr>
          <p:cNvPr id="12" name="Text Placeholder 2"/>
          <p:cNvSpPr txBox="1">
            <a:spLocks/>
          </p:cNvSpPr>
          <p:nvPr/>
        </p:nvSpPr>
        <p:spPr>
          <a:xfrm>
            <a:off x="381000" y="2743201"/>
            <a:ext cx="8305803"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Key Features</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3" name="Content Placeholder 5"/>
          <p:cNvSpPr txBox="1">
            <a:spLocks/>
          </p:cNvSpPr>
          <p:nvPr/>
        </p:nvSpPr>
        <p:spPr>
          <a:xfrm>
            <a:off x="381001" y="3276601"/>
            <a:ext cx="8305799" cy="2743199"/>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fontScale="92500" lnSpcReduction="20000"/>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1 card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rPr>
              <a:t>E</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ven if there are multiple accounts</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Swipe as Credit vs. Debit</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Access to the PIN if needed, is on the “My Card” tab in the member online account</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Card activates upon first use for an eligible expense</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Within the available balance on the plan</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Spouses automatically receive their own card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Dependent cards can be issued upon request, free of charge</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smtClean="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endParaRPr kumimoji="0" lang="en-US" sz="1600" b="0" i="0" u="none" strike="noStrike" kern="1200" cap="none" spc="0" normalizeH="0" baseline="0" noProof="0" dirty="0" smtClean="0">
              <a:ln>
                <a:noFill/>
              </a:ln>
              <a:solidFill>
                <a:srgbClr val="262626"/>
              </a:solidFill>
              <a:effectLst/>
              <a:uLnTx/>
              <a:uFillTx/>
              <a:latin typeface="Calibri"/>
              <a:ea typeface="+mn-ea"/>
              <a:cs typeface="+mn-cs"/>
            </a:endParaRP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14" name="Picture 2"/>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21210771">
            <a:off x="3345584" y="1330457"/>
            <a:ext cx="2045233" cy="133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373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Example: </a:t>
            </a:r>
            <a:r>
              <a:rPr lang="en-US" dirty="0" smtClean="0"/>
              <a:t/>
            </a:r>
            <a:br>
              <a:rPr lang="en-US" dirty="0" smtClean="0"/>
            </a:br>
            <a:r>
              <a:rPr lang="en-US" dirty="0" smtClean="0"/>
              <a:t>Medical </a:t>
            </a:r>
            <a:r>
              <a:rPr lang="en-US" dirty="0"/>
              <a:t>Deductible Expenses</a:t>
            </a:r>
          </a:p>
        </p:txBody>
      </p:sp>
      <p:graphicFrame>
        <p:nvGraphicFramePr>
          <p:cNvPr id="12" name="Diagram 11"/>
          <p:cNvGraphicFramePr/>
          <p:nvPr>
            <p:extLst>
              <p:ext uri="{D42A27DB-BD31-4B8C-83A1-F6EECF244321}">
                <p14:modId xmlns:p14="http://schemas.microsoft.com/office/powerpoint/2010/main" val="2300654326"/>
              </p:ext>
            </p:extLst>
          </p:nvPr>
        </p:nvGraphicFramePr>
        <p:xfrm>
          <a:off x="457200" y="12954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373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Example: </a:t>
            </a:r>
            <a:br>
              <a:rPr lang="en-US" dirty="0"/>
            </a:br>
            <a:r>
              <a:rPr lang="en-US" dirty="0"/>
              <a:t>Prescription Expenses</a:t>
            </a:r>
          </a:p>
        </p:txBody>
      </p:sp>
      <p:graphicFrame>
        <p:nvGraphicFramePr>
          <p:cNvPr id="4" name="Diagram 3"/>
          <p:cNvGraphicFramePr/>
          <p:nvPr>
            <p:extLst>
              <p:ext uri="{D42A27DB-BD31-4B8C-83A1-F6EECF244321}">
                <p14:modId xmlns:p14="http://schemas.microsoft.com/office/powerpoint/2010/main" val="3080828625"/>
              </p:ext>
            </p:extLst>
          </p:nvPr>
        </p:nvGraphicFramePr>
        <p:xfrm>
          <a:off x="457200" y="12954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981200" y="5973591"/>
            <a:ext cx="6918427" cy="646331"/>
          </a:xfrm>
          <a:prstGeom prst="rect">
            <a:avLst/>
          </a:prstGeom>
        </p:spPr>
        <p:txBody>
          <a:bodyPr wrap="square">
            <a:spAutoFit/>
          </a:bodyPr>
          <a:lstStyle/>
          <a:p>
            <a:pPr lvl="0" eaLnBrk="0" fontAlgn="base" hangingPunct="0">
              <a:spcBef>
                <a:spcPct val="0"/>
              </a:spcBef>
              <a:spcAft>
                <a:spcPct val="0"/>
              </a:spcAft>
              <a:defRPr/>
            </a:pPr>
            <a:r>
              <a:rPr lang="en-US" sz="1200" b="1" dirty="0">
                <a:solidFill>
                  <a:srgbClr val="1C4F7F"/>
                </a:solidFill>
                <a:latin typeface="Arial" pitchFamily="34" charset="0"/>
                <a:cs typeface="Arial" pitchFamily="34" charset="0"/>
              </a:rPr>
              <a:t>IIAS (Inventory Information Approval System)</a:t>
            </a:r>
          </a:p>
          <a:p>
            <a:pPr lvl="1" eaLnBrk="0" fontAlgn="base" hangingPunct="0">
              <a:spcBef>
                <a:spcPct val="0"/>
              </a:spcBef>
              <a:spcAft>
                <a:spcPct val="0"/>
              </a:spcAft>
              <a:defRPr/>
            </a:pPr>
            <a:r>
              <a:rPr lang="en-US" sz="1200" dirty="0" smtClean="0">
                <a:solidFill>
                  <a:schemeClr val="bg1">
                    <a:lumMod val="50000"/>
                  </a:schemeClr>
                </a:solidFill>
                <a:latin typeface="Arial" pitchFamily="34" charset="0"/>
                <a:cs typeface="Arial" pitchFamily="34" charset="0"/>
              </a:rPr>
              <a:t>No </a:t>
            </a:r>
            <a:r>
              <a:rPr lang="en-US" sz="1200" dirty="0">
                <a:solidFill>
                  <a:schemeClr val="bg1">
                    <a:lumMod val="50000"/>
                  </a:schemeClr>
                </a:solidFill>
                <a:latin typeface="Arial" pitchFamily="34" charset="0"/>
                <a:cs typeface="Arial" pitchFamily="34" charset="0"/>
              </a:rPr>
              <a:t>Request for </a:t>
            </a:r>
            <a:r>
              <a:rPr lang="en-US" sz="1200" dirty="0" smtClean="0">
                <a:solidFill>
                  <a:schemeClr val="bg1">
                    <a:lumMod val="50000"/>
                  </a:schemeClr>
                </a:solidFill>
                <a:latin typeface="Arial" pitchFamily="34" charset="0"/>
                <a:cs typeface="Arial" pitchFamily="34" charset="0"/>
              </a:rPr>
              <a:t>documentation on Rx charges </a:t>
            </a:r>
            <a:r>
              <a:rPr lang="en-US" sz="1200" dirty="0">
                <a:solidFill>
                  <a:schemeClr val="bg1">
                    <a:lumMod val="50000"/>
                  </a:schemeClr>
                </a:solidFill>
                <a:latin typeface="Arial" pitchFamily="34" charset="0"/>
                <a:cs typeface="Arial" pitchFamily="34" charset="0"/>
              </a:rPr>
              <a:t>if IIAS Approved Pharmacy is used. </a:t>
            </a:r>
            <a:r>
              <a:rPr lang="en-US" sz="1200" i="1" dirty="0">
                <a:solidFill>
                  <a:schemeClr val="bg1">
                    <a:lumMod val="50000"/>
                  </a:schemeClr>
                </a:solidFill>
                <a:latin typeface="Arial" pitchFamily="34" charset="0"/>
                <a:cs typeface="Arial" pitchFamily="34" charset="0"/>
              </a:rPr>
              <a:t>(List available on </a:t>
            </a:r>
            <a:r>
              <a:rPr lang="en-US" sz="1200" i="1" dirty="0" smtClean="0">
                <a:solidFill>
                  <a:srgbClr val="006990"/>
                </a:solidFill>
                <a:latin typeface="Arial" pitchFamily="34" charset="0"/>
                <a:cs typeface="Arial" pitchFamily="34" charset="0"/>
                <a:hlinkClick r:id="rId8"/>
              </a:rPr>
              <a:t>www.choice-strategies.com</a:t>
            </a:r>
            <a:r>
              <a:rPr lang="en-US" sz="1200" i="1" dirty="0" smtClean="0">
                <a:solidFill>
                  <a:srgbClr val="006990"/>
                </a:solidFill>
                <a:latin typeface="Arial" pitchFamily="34" charset="0"/>
                <a:cs typeface="Arial" pitchFamily="34" charset="0"/>
              </a:rPr>
              <a:t>)</a:t>
            </a:r>
            <a:endParaRPr lang="en-US" sz="1100" i="1" dirty="0">
              <a:solidFill>
                <a:srgbClr val="006990"/>
              </a:solidFill>
              <a:latin typeface="Arial" pitchFamily="34" charset="0"/>
              <a:cs typeface="Arial" pitchFamily="34" charset="0"/>
            </a:endParaRPr>
          </a:p>
        </p:txBody>
      </p:sp>
    </p:spTree>
    <p:extLst>
      <p:ext uri="{BB962C8B-B14F-4D97-AF65-F5344CB8AC3E}">
        <p14:creationId xmlns:p14="http://schemas.microsoft.com/office/powerpoint/2010/main" val="30390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a Claim</a:t>
            </a:r>
          </a:p>
        </p:txBody>
      </p:sp>
      <p:sp>
        <p:nvSpPr>
          <p:cNvPr id="4" name="Text Placeholder 2"/>
          <p:cNvSpPr txBox="1">
            <a:spLocks/>
          </p:cNvSpPr>
          <p:nvPr/>
        </p:nvSpPr>
        <p:spPr>
          <a:xfrm>
            <a:off x="381001" y="1301185"/>
            <a:ext cx="2667000"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Online</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5" name="Content Placeholder 5"/>
          <p:cNvSpPr txBox="1">
            <a:spLocks/>
          </p:cNvSpPr>
          <p:nvPr/>
        </p:nvSpPr>
        <p:spPr>
          <a:xfrm>
            <a:off x="381001" y="1834584"/>
            <a:ext cx="2666999" cy="4261415"/>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hlinkClick r:id="rId3"/>
              </a:rPr>
              <a:t>Instructional video available</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rPr>
              <a:t>Processing time is about 1-3 business days</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rPr>
              <a:t>Only 2 </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more </a:t>
            </a:r>
            <a:r>
              <a:rPr kumimoji="0" lang="en-US" sz="1600" b="0" i="0" u="none" strike="noStrike" kern="1200" cap="none" spc="0" normalizeH="0" baseline="0" noProof="0" dirty="0">
                <a:ln>
                  <a:noFill/>
                </a:ln>
                <a:solidFill>
                  <a:srgbClr val="262626"/>
                </a:solidFill>
                <a:effectLst/>
                <a:uLnTx/>
                <a:uFillTx/>
                <a:latin typeface="Calibri"/>
                <a:ea typeface="+mn-ea"/>
                <a:cs typeface="+mn-cs"/>
              </a:rPr>
              <a:t>days to receive </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reimbursement </a:t>
            </a:r>
            <a:r>
              <a:rPr kumimoji="0" lang="en-US" sz="1600" b="0" i="0" u="none" strike="noStrike" kern="1200" cap="none" spc="0" normalizeH="0" baseline="0" noProof="0" dirty="0">
                <a:ln>
                  <a:noFill/>
                </a:ln>
                <a:solidFill>
                  <a:srgbClr val="262626"/>
                </a:solidFill>
                <a:effectLst/>
                <a:uLnTx/>
                <a:uFillTx/>
                <a:latin typeface="Calibri"/>
                <a:ea typeface="+mn-ea"/>
                <a:cs typeface="+mn-cs"/>
              </a:rPr>
              <a:t>if </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signed </a:t>
            </a:r>
            <a:r>
              <a:rPr kumimoji="0" lang="en-US" sz="1600" b="0" i="0" u="none" strike="noStrike" kern="1200" cap="none" spc="0" normalizeH="0" baseline="0" noProof="0" dirty="0">
                <a:ln>
                  <a:noFill/>
                </a:ln>
                <a:solidFill>
                  <a:srgbClr val="262626"/>
                </a:solidFill>
                <a:effectLst/>
                <a:uLnTx/>
                <a:uFillTx/>
                <a:latin typeface="Calibri"/>
                <a:ea typeface="+mn-ea"/>
                <a:cs typeface="+mn-cs"/>
              </a:rPr>
              <a:t>up for direct deposit </a:t>
            </a: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6" name="Text Placeholder 2"/>
          <p:cNvSpPr txBox="1">
            <a:spLocks/>
          </p:cNvSpPr>
          <p:nvPr/>
        </p:nvSpPr>
        <p:spPr>
          <a:xfrm>
            <a:off x="3247855" y="1301185"/>
            <a:ext cx="2543345"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Mobile App</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7" name="Content Placeholder 5"/>
          <p:cNvSpPr txBox="1">
            <a:spLocks/>
          </p:cNvSpPr>
          <p:nvPr/>
        </p:nvSpPr>
        <p:spPr>
          <a:xfrm>
            <a:off x="3247855" y="1834585"/>
            <a:ext cx="2543345" cy="4261414"/>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hlinkClick r:id="rId4"/>
              </a:rPr>
              <a:t>Instructional video available</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rPr>
              <a:t>Take pictures of your supporting documentation and upload directly to transactions / claim submissions</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p:txBody>
      </p:sp>
      <p:sp>
        <p:nvSpPr>
          <p:cNvPr id="8" name="Text Placeholder 2"/>
          <p:cNvSpPr txBox="1">
            <a:spLocks/>
          </p:cNvSpPr>
          <p:nvPr/>
        </p:nvSpPr>
        <p:spPr>
          <a:xfrm>
            <a:off x="5943600" y="1295400"/>
            <a:ext cx="2743200" cy="448113"/>
          </a:xfrm>
          <a:prstGeom prst="round2DiagRect">
            <a:avLst>
              <a:gd name="adj1" fmla="val 29594"/>
              <a:gd name="adj2" fmla="val 0"/>
            </a:avLst>
          </a:prstGeom>
          <a:solidFill>
            <a:srgbClr val="9BBB59"/>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Paper</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9" name="Content Placeholder 5"/>
          <p:cNvSpPr txBox="1">
            <a:spLocks/>
          </p:cNvSpPr>
          <p:nvPr/>
        </p:nvSpPr>
        <p:spPr>
          <a:xfrm>
            <a:off x="5943600" y="1828800"/>
            <a:ext cx="2743200" cy="4267199"/>
          </a:xfrm>
          <a:prstGeom prst="round2DiagRect">
            <a:avLst>
              <a:gd name="adj1" fmla="val 8257"/>
              <a:gd name="adj2" fmla="val 0"/>
            </a:avLst>
          </a:prstGeom>
          <a:solidFill>
            <a:srgbClr val="9BBB59">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1" i="0" u="none" strike="noStrike" kern="1200" cap="none" spc="0" normalizeH="0" baseline="0" noProof="0" dirty="0">
                <a:ln>
                  <a:noFill/>
                </a:ln>
                <a:solidFill>
                  <a:srgbClr val="262626"/>
                </a:solidFill>
                <a:effectLst/>
                <a:uLnTx/>
                <a:uFillTx/>
                <a:latin typeface="Calibri"/>
                <a:ea typeface="+mn-ea"/>
                <a:cs typeface="+mn-cs"/>
              </a:rPr>
              <a:t>Fax:</a:t>
            </a:r>
            <a:r>
              <a:rPr kumimoji="0" lang="en-US" sz="1800" b="0" i="0" u="none" strike="noStrike" kern="1200" cap="none" spc="0" normalizeH="0" baseline="0" noProof="0" dirty="0">
                <a:ln>
                  <a:noFill/>
                </a:ln>
                <a:solidFill>
                  <a:srgbClr val="262626"/>
                </a:solidFill>
                <a:effectLst/>
                <a:uLnTx/>
                <a:uFillTx/>
                <a:latin typeface="Calibri"/>
                <a:ea typeface="+mn-ea"/>
                <a:cs typeface="+mn-cs"/>
              </a:rPr>
              <a:t>1-877-723-0148</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1" i="0" u="none" strike="noStrike" kern="1200" cap="none" spc="0" normalizeH="0" baseline="0" noProof="0" dirty="0" smtClean="0">
                <a:ln>
                  <a:noFill/>
                </a:ln>
                <a:solidFill>
                  <a:srgbClr val="262626"/>
                </a:solidFill>
                <a:effectLst/>
                <a:uLnTx/>
                <a:uFillTx/>
                <a:latin typeface="Calibri"/>
                <a:ea typeface="+mn-ea"/>
                <a:cs typeface="+mn-cs"/>
              </a:rPr>
              <a:t>Mail</a:t>
            </a:r>
            <a:r>
              <a:rPr kumimoji="0" lang="en-US" sz="1800" b="1" i="0" u="none" strike="noStrike" kern="1200" cap="none" spc="0" normalizeH="0" baseline="0" noProof="0" dirty="0">
                <a:ln>
                  <a:noFill/>
                </a:ln>
                <a:solidFill>
                  <a:srgbClr val="262626"/>
                </a:solidFill>
                <a:effectLst/>
                <a:uLnTx/>
                <a:uFillTx/>
                <a:latin typeface="Calibri"/>
                <a:ea typeface="+mn-ea"/>
                <a:cs typeface="+mn-cs"/>
              </a:rPr>
              <a:t>:  </a:t>
            </a:r>
            <a:r>
              <a:rPr kumimoji="0" lang="en-US" sz="1800" b="0" i="0" u="none" strike="noStrike" kern="1200" cap="none" spc="0" normalizeH="0" baseline="0" noProof="0" dirty="0">
                <a:ln>
                  <a:noFill/>
                </a:ln>
                <a:solidFill>
                  <a:srgbClr val="262626"/>
                </a:solidFill>
                <a:effectLst/>
                <a:uLnTx/>
                <a:uFillTx/>
                <a:latin typeface="Calibri"/>
                <a:ea typeface="+mn-ea"/>
                <a:cs typeface="+mn-cs"/>
              </a:rPr>
              <a:t>P.O. Box 2205, South Burlington,  VT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05407</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lang="en-US" dirty="0" smtClean="0">
                <a:solidFill>
                  <a:srgbClr val="262626"/>
                </a:solidFill>
                <a:hlinkClick r:id="rId5"/>
              </a:rPr>
              <a:t>Member Forms Page</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endParaRPr kumimoji="0" lang="en-US" sz="1200" b="0" i="0" u="none" strike="noStrike" kern="1200" cap="none" spc="0" normalizeH="0" baseline="0" noProof="0" dirty="0" smtClean="0">
              <a:ln>
                <a:noFill/>
              </a:ln>
              <a:solidFill>
                <a:srgbClr val="262626"/>
              </a:solidFill>
              <a:effectLst/>
              <a:uLnTx/>
              <a:uFillTx/>
              <a:latin typeface="Calibri"/>
              <a:ea typeface="+mn-ea"/>
              <a:cs typeface="+mn-cs"/>
            </a:endParaRPr>
          </a:p>
        </p:txBody>
      </p:sp>
      <p:pic>
        <p:nvPicPr>
          <p:cNvPr id="10" name="Picture 5"/>
          <p:cNvPicPr>
            <a:picLocks noChangeAspect="1" noChangeArrowheads="1"/>
          </p:cNvPicPr>
          <p:nvPr/>
        </p:nvPicPr>
        <p:blipFill>
          <a:blip r:embed="rId6"/>
          <a:srcRect/>
          <a:stretch>
            <a:fillRect/>
          </a:stretch>
        </p:blipFill>
        <p:spPr bwMode="auto">
          <a:xfrm rot="556020">
            <a:off x="7137399" y="4196388"/>
            <a:ext cx="1050654" cy="1409552"/>
          </a:xfrm>
          <a:prstGeom prst="rect">
            <a:avLst/>
          </a:prstGeom>
          <a:noFill/>
          <a:ln w="6350">
            <a:solidFill>
              <a:sysClr val="window" lastClr="FFFFFF">
                <a:lumMod val="50000"/>
              </a:sysClr>
            </a:solidFill>
            <a:miter lim="800000"/>
            <a:headEnd/>
            <a:tailEnd/>
          </a:ln>
          <a:effectLst>
            <a:outerShdw blurRad="50800" dist="38100" dir="2700000" algn="tl" rotWithShape="0">
              <a:prstClr val="black">
                <a:alpha val="40000"/>
              </a:prstClr>
            </a:outerShdw>
          </a:effec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03364">
            <a:off x="6597663" y="4308666"/>
            <a:ext cx="1072557" cy="1476434"/>
          </a:xfrm>
          <a:prstGeom prst="rect">
            <a:avLst/>
          </a:prstGeom>
          <a:noFill/>
          <a:ln w="6350">
            <a:solidFill>
              <a:sysClr val="window" lastClr="FFFFFF">
                <a:lumMod val="50000"/>
              </a:sys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049580" y="4275287"/>
            <a:ext cx="939894" cy="1668313"/>
          </a:xfrm>
          <a:prstGeom prst="rect">
            <a:avLst/>
          </a:prstGeom>
          <a:ln w="25400">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572" y="4687921"/>
            <a:ext cx="1723855" cy="11794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90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Requirements</a:t>
            </a:r>
          </a:p>
        </p:txBody>
      </p:sp>
      <p:sp>
        <p:nvSpPr>
          <p:cNvPr id="4" name="Text Placeholder 2"/>
          <p:cNvSpPr txBox="1">
            <a:spLocks/>
          </p:cNvSpPr>
          <p:nvPr/>
        </p:nvSpPr>
        <p:spPr>
          <a:xfrm>
            <a:off x="381000" y="1301185"/>
            <a:ext cx="5791200"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Requirement</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5" name="Content Placeholder 5"/>
          <p:cNvSpPr txBox="1">
            <a:spLocks/>
          </p:cNvSpPr>
          <p:nvPr/>
        </p:nvSpPr>
        <p:spPr>
          <a:xfrm>
            <a:off x="381001" y="1834585"/>
            <a:ext cx="5791199" cy="1289616"/>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fontScale="92500" lnSpcReduction="10000"/>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The IRS states that supporting documentation must be supplied for card transactions</a:t>
            </a:r>
            <a:r>
              <a:rPr kumimoji="0" lang="en-US" sz="1800" b="0" i="0" u="none" strike="noStrike" kern="1200" cap="none" spc="0" normalizeH="0" noProof="0" dirty="0" smtClean="0">
                <a:ln>
                  <a:noFill/>
                </a:ln>
                <a:solidFill>
                  <a:srgbClr val="262626"/>
                </a:solidFill>
                <a:effectLst/>
                <a:uLnTx/>
                <a:uFillTx/>
                <a:latin typeface="Calibri"/>
                <a:ea typeface="+mn-ea"/>
                <a:cs typeface="+mn-cs"/>
              </a:rPr>
              <a:t> used with tax advantaged benefits</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rPr>
              <a:t>Keeps a company’s plan in compliance </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6" name="Text Placeholder 2"/>
          <p:cNvSpPr txBox="1">
            <a:spLocks/>
          </p:cNvSpPr>
          <p:nvPr/>
        </p:nvSpPr>
        <p:spPr>
          <a:xfrm>
            <a:off x="381001" y="3200400"/>
            <a:ext cx="5791199"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Your Responsibility</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7" name="Content Placeholder 5"/>
          <p:cNvSpPr txBox="1">
            <a:spLocks/>
          </p:cNvSpPr>
          <p:nvPr/>
        </p:nvSpPr>
        <p:spPr>
          <a:xfrm>
            <a:off x="381000" y="3733800"/>
            <a:ext cx="5791200" cy="2362199"/>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fontScale="85000" lnSpcReduction="10000"/>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Respond to documentation requests made by Choice Strategies</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Notices are sent via email or mail. </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Always email, if on file</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smtClean="0">
                <a:ln>
                  <a:noFill/>
                </a:ln>
                <a:solidFill>
                  <a:srgbClr val="262626"/>
                </a:solidFill>
                <a:effectLst/>
                <a:uLnTx/>
                <a:uFillTx/>
                <a:latin typeface="Calibri"/>
                <a:ea typeface="+mn-ea"/>
                <a:cs typeface="+mn-cs"/>
              </a:rPr>
              <a:t>Multiple notices sent</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Appropriate documentation includes: </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Explanation of Benefits</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Detailed Provider's bill or statement </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smtClean="0">
              <a:ln>
                <a:noFill/>
              </a:ln>
              <a:solidFill>
                <a:srgbClr val="262626"/>
              </a:solidFill>
              <a:effectLst/>
              <a:uLnTx/>
              <a:uFillTx/>
              <a:latin typeface="Calibri"/>
              <a:ea typeface="+mn-ea"/>
              <a:cs typeface="+mn-cs"/>
            </a:endParaRP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p:txBody>
      </p:sp>
      <p:sp>
        <p:nvSpPr>
          <p:cNvPr id="8" name="Text Placeholder 2"/>
          <p:cNvSpPr txBox="1">
            <a:spLocks/>
          </p:cNvSpPr>
          <p:nvPr/>
        </p:nvSpPr>
        <p:spPr>
          <a:xfrm>
            <a:off x="6248400" y="1295400"/>
            <a:ext cx="2438400" cy="448113"/>
          </a:xfrm>
          <a:prstGeom prst="round2DiagRect">
            <a:avLst>
              <a:gd name="adj1" fmla="val 29594"/>
              <a:gd name="adj2" fmla="val 0"/>
            </a:avLst>
          </a:prstGeom>
          <a:solidFill>
            <a:srgbClr val="9BBB59"/>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No Response?</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9" name="Content Placeholder 5"/>
          <p:cNvSpPr txBox="1">
            <a:spLocks/>
          </p:cNvSpPr>
          <p:nvPr/>
        </p:nvSpPr>
        <p:spPr>
          <a:xfrm>
            <a:off x="6248400" y="1828800"/>
            <a:ext cx="2438400" cy="4267199"/>
          </a:xfrm>
          <a:prstGeom prst="round2DiagRect">
            <a:avLst>
              <a:gd name="adj1" fmla="val 8257"/>
              <a:gd name="adj2" fmla="val 0"/>
            </a:avLst>
          </a:prstGeom>
          <a:solidFill>
            <a:srgbClr val="9BBB59">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Card will be placed in a temporarily inactive state until the transaction can be resolved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Resolution occurs when appropriate documentation is sent or a refund is made to the account</a:t>
            </a: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endParaRPr kumimoji="0" lang="en-US" sz="1200" b="0" i="0" u="none" strike="noStrike" kern="1200" cap="none" spc="0" normalizeH="0" baseline="0" noProof="0" dirty="0" smtClean="0">
              <a:ln>
                <a:noFill/>
              </a:ln>
              <a:solidFill>
                <a:srgbClr val="262626"/>
              </a:solidFill>
              <a:effectLst/>
              <a:uLnTx/>
              <a:uFillTx/>
              <a:latin typeface="Calibri"/>
              <a:ea typeface="+mn-ea"/>
              <a:cs typeface="+mn-cs"/>
            </a:endParaRPr>
          </a:p>
        </p:txBody>
      </p:sp>
    </p:spTree>
    <p:extLst>
      <p:ext uri="{BB962C8B-B14F-4D97-AF65-F5344CB8AC3E}">
        <p14:creationId xmlns:p14="http://schemas.microsoft.com/office/powerpoint/2010/main" val="30390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Account &amp; Mobile Application </a:t>
            </a:r>
          </a:p>
        </p:txBody>
      </p:sp>
      <p:sp>
        <p:nvSpPr>
          <p:cNvPr id="4" name="Text Placeholder 2"/>
          <p:cNvSpPr txBox="1">
            <a:spLocks/>
          </p:cNvSpPr>
          <p:nvPr/>
        </p:nvSpPr>
        <p:spPr>
          <a:xfrm>
            <a:off x="381000" y="1301185"/>
            <a:ext cx="3581400"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Online Account</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5" name="Content Placeholder 5"/>
          <p:cNvSpPr txBox="1">
            <a:spLocks/>
          </p:cNvSpPr>
          <p:nvPr/>
        </p:nvSpPr>
        <p:spPr>
          <a:xfrm>
            <a:off x="381001" y="1834585"/>
            <a:ext cx="3581399" cy="2585016"/>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Training Video: </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hlinkClick r:id="rId3"/>
              </a:rPr>
              <a:t>https://</a:t>
            </a:r>
            <a:r>
              <a:rPr kumimoji="0" lang="en-US" sz="1800" b="0" i="0" u="none" strike="noStrike" kern="1200" cap="none" spc="0" normalizeH="0" baseline="0" noProof="0" dirty="0" smtClean="0">
                <a:ln>
                  <a:noFill/>
                </a:ln>
                <a:solidFill>
                  <a:srgbClr val="262626"/>
                </a:solidFill>
                <a:effectLst/>
                <a:uLnTx/>
                <a:uFillTx/>
                <a:latin typeface="Calibri"/>
                <a:ea typeface="+mn-ea"/>
                <a:cs typeface="+mn-cs"/>
                <a:hlinkClick r:id="rId3"/>
              </a:rPr>
              <a:t>www.brainshark.com/ccc/NewMemberPortalOverview</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 </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6" name="Text Placeholder 2"/>
          <p:cNvSpPr txBox="1">
            <a:spLocks/>
          </p:cNvSpPr>
          <p:nvPr/>
        </p:nvSpPr>
        <p:spPr>
          <a:xfrm>
            <a:off x="4038600" y="1301185"/>
            <a:ext cx="4648200"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Mobile App</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7" name="Content Placeholder 5"/>
          <p:cNvSpPr txBox="1">
            <a:spLocks/>
          </p:cNvSpPr>
          <p:nvPr/>
        </p:nvSpPr>
        <p:spPr>
          <a:xfrm>
            <a:off x="4038600" y="1834584"/>
            <a:ext cx="4648200" cy="2585017"/>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Training Video: </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hlinkClick r:id="rId4"/>
              </a:rPr>
              <a:t>https://</a:t>
            </a:r>
            <a:r>
              <a:rPr kumimoji="0" lang="en-US" sz="1600" b="0" i="0" u="none" strike="noStrike" kern="1200" cap="none" spc="0" normalizeH="0" baseline="0" noProof="0" dirty="0" smtClean="0">
                <a:ln>
                  <a:noFill/>
                </a:ln>
                <a:solidFill>
                  <a:srgbClr val="262626"/>
                </a:solidFill>
                <a:effectLst/>
                <a:uLnTx/>
                <a:uFillTx/>
                <a:latin typeface="Calibri"/>
                <a:ea typeface="+mn-ea"/>
                <a:cs typeface="+mn-cs"/>
                <a:hlinkClick r:id="rId4"/>
              </a:rPr>
              <a:t>www.brainshark.com/ccc/CSMobileApp</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 </a:t>
            </a: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1" y="3120196"/>
            <a:ext cx="1520745" cy="1040509"/>
          </a:xfrm>
          <a:prstGeom prst="rect">
            <a:avLst/>
          </a:prstGeom>
          <a:effectLst>
            <a:outerShdw blurRad="50800" dist="38100" dir="2700000" algn="tl" rotWithShape="0">
              <a:prstClr val="black">
                <a:alpha val="40000"/>
              </a:prstClr>
            </a:outerShdw>
          </a:effec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012686" y="2841258"/>
            <a:ext cx="644202" cy="1143458"/>
          </a:xfrm>
          <a:prstGeom prst="rect">
            <a:avLst/>
          </a:prstGeom>
          <a:ln w="25400">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0734701">
            <a:off x="5456058" y="3128730"/>
            <a:ext cx="563480" cy="1000176"/>
          </a:xfrm>
          <a:prstGeom prst="rect">
            <a:avLst/>
          </a:prstGeom>
          <a:ln w="25400">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73716">
            <a:off x="6650695" y="3150047"/>
            <a:ext cx="597220" cy="1060066"/>
          </a:xfrm>
          <a:prstGeom prst="rect">
            <a:avLst/>
          </a:prstGeom>
          <a:ln w="25400">
            <a:noFill/>
          </a:ln>
          <a:effectLst>
            <a:outerShdw blurRad="292100" dist="139700" dir="2700000" algn="tl" rotWithShape="0">
              <a:srgbClr val="333333">
                <a:alpha val="65000"/>
              </a:srgbClr>
            </a:outerShdw>
          </a:effectLst>
        </p:spPr>
      </p:pic>
      <p:sp>
        <p:nvSpPr>
          <p:cNvPr id="13" name="Text Placeholder 2"/>
          <p:cNvSpPr txBox="1">
            <a:spLocks/>
          </p:cNvSpPr>
          <p:nvPr/>
        </p:nvSpPr>
        <p:spPr>
          <a:xfrm>
            <a:off x="380010" y="4495800"/>
            <a:ext cx="8305799" cy="448113"/>
          </a:xfrm>
          <a:prstGeom prst="round2DiagRect">
            <a:avLst>
              <a:gd name="adj1" fmla="val 29594"/>
              <a:gd name="adj2" fmla="val 0"/>
            </a:avLst>
          </a:prstGeom>
          <a:solidFill>
            <a:srgbClr val="9BBB59"/>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Features</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4" name="Content Placeholder 5"/>
          <p:cNvSpPr txBox="1">
            <a:spLocks/>
          </p:cNvSpPr>
          <p:nvPr/>
        </p:nvSpPr>
        <p:spPr>
          <a:xfrm>
            <a:off x="380009" y="5029200"/>
            <a:ext cx="4039591" cy="1066800"/>
          </a:xfrm>
          <a:prstGeom prst="round2DiagRect">
            <a:avLst>
              <a:gd name="adj1" fmla="val 8257"/>
              <a:gd name="adj2" fmla="val 0"/>
            </a:avLst>
          </a:prstGeom>
          <a:solidFill>
            <a:srgbClr val="9BBB59">
              <a:lumMod val="20000"/>
              <a:lumOff val="80000"/>
            </a:srgbClr>
          </a:solidFill>
          <a:ln>
            <a:noFill/>
          </a:ln>
        </p:spPr>
        <p:txBody>
          <a:bodyPr vert="horz" lIns="91440" tIns="182880" rIns="91440" bIns="45720" rtlCol="0">
            <a:normAutofit fontScale="85000" lnSpcReduction="20000"/>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Available Balance</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Transaction History</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Upload Supporting Documents</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endParaRPr kumimoji="0" lang="en-US" sz="1200" b="0" i="0" u="none" strike="noStrike" kern="1200" cap="none" spc="0" normalizeH="0" baseline="0" noProof="0" dirty="0" smtClean="0">
              <a:ln>
                <a:noFill/>
              </a:ln>
              <a:solidFill>
                <a:srgbClr val="262626"/>
              </a:solidFill>
              <a:effectLst/>
              <a:uLnTx/>
              <a:uFillTx/>
              <a:latin typeface="Calibri"/>
              <a:ea typeface="+mn-ea"/>
              <a:cs typeface="+mn-cs"/>
            </a:endParaRPr>
          </a:p>
        </p:txBody>
      </p:sp>
      <p:sp>
        <p:nvSpPr>
          <p:cNvPr id="15" name="Content Placeholder 5"/>
          <p:cNvSpPr txBox="1">
            <a:spLocks/>
          </p:cNvSpPr>
          <p:nvPr/>
        </p:nvSpPr>
        <p:spPr>
          <a:xfrm>
            <a:off x="4343400" y="5029200"/>
            <a:ext cx="4343399" cy="1066800"/>
          </a:xfrm>
          <a:prstGeom prst="round2DiagRect">
            <a:avLst>
              <a:gd name="adj1" fmla="val 8257"/>
              <a:gd name="adj2" fmla="val 0"/>
            </a:avLst>
          </a:prstGeom>
          <a:solidFill>
            <a:srgbClr val="9BBB59">
              <a:lumMod val="20000"/>
              <a:lumOff val="80000"/>
            </a:srgbClr>
          </a:solidFill>
          <a:ln>
            <a:noFill/>
          </a:ln>
        </p:spPr>
        <p:txBody>
          <a:bodyPr vert="horz" lIns="91440" tIns="182880" rIns="91440" bIns="45720" rtlCol="0">
            <a:normAutofit fontScale="85000" lnSpcReduction="20000"/>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Card Status</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Update Personal Information</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Submit Claims Online</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endParaRPr kumimoji="0" lang="en-US" sz="1200" b="0" i="0" u="none" strike="noStrike" kern="1200" cap="none" spc="0" normalizeH="0" baseline="0" noProof="0" dirty="0" smtClean="0">
              <a:ln>
                <a:noFill/>
              </a:ln>
              <a:solidFill>
                <a:srgbClr val="262626"/>
              </a:solidFill>
              <a:effectLst/>
              <a:uLnTx/>
              <a:uFillTx/>
              <a:latin typeface="Calibri"/>
              <a:ea typeface="+mn-ea"/>
              <a:cs typeface="+mn-cs"/>
            </a:endParaRPr>
          </a:p>
        </p:txBody>
      </p:sp>
    </p:spTree>
    <p:extLst>
      <p:ext uri="{BB962C8B-B14F-4D97-AF65-F5344CB8AC3E}">
        <p14:creationId xmlns:p14="http://schemas.microsoft.com/office/powerpoint/2010/main" val="30390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Find and Replace</a:t>
            </a:r>
            <a:br>
              <a:rPr lang="en-US" dirty="0"/>
            </a:br>
            <a:r>
              <a:rPr lang="en-US" dirty="0">
                <a:solidFill>
                  <a:srgbClr val="FF0000"/>
                </a:solidFill>
              </a:rPr>
              <a:t>Delete This Slide Before Presenting</a:t>
            </a:r>
          </a:p>
        </p:txBody>
      </p:sp>
      <p:sp>
        <p:nvSpPr>
          <p:cNvPr id="13" name="Content Placeholder 2"/>
          <p:cNvSpPr txBox="1">
            <a:spLocks/>
          </p:cNvSpPr>
          <p:nvPr/>
        </p:nvSpPr>
        <p:spPr>
          <a:xfrm>
            <a:off x="914400" y="1295400"/>
            <a:ext cx="7924800" cy="3886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sz="2800" b="1" dirty="0" smtClean="0">
                <a:solidFill>
                  <a:schemeClr val="tx1">
                    <a:lumMod val="65000"/>
                    <a:lumOff val="35000"/>
                  </a:schemeClr>
                </a:solidFill>
              </a:rPr>
              <a:t>Getting Started: </a:t>
            </a:r>
          </a:p>
          <a:p>
            <a:pPr marL="12700" indent="-12700">
              <a:buFontTx/>
              <a:buNone/>
            </a:pPr>
            <a:r>
              <a:rPr lang="en-US" sz="2400" dirty="0" smtClean="0">
                <a:solidFill>
                  <a:schemeClr val="tx1">
                    <a:lumMod val="65000"/>
                    <a:lumOff val="35000"/>
                  </a:schemeClr>
                </a:solidFill>
              </a:rPr>
              <a:t>Enrollment </a:t>
            </a:r>
            <a:r>
              <a:rPr lang="en-US" sz="2400" dirty="0">
                <a:solidFill>
                  <a:schemeClr val="tx1">
                    <a:lumMod val="65000"/>
                    <a:lumOff val="35000"/>
                  </a:schemeClr>
                </a:solidFill>
              </a:rPr>
              <a:t>p</a:t>
            </a:r>
            <a:r>
              <a:rPr lang="en-US" sz="2400" dirty="0" smtClean="0">
                <a:solidFill>
                  <a:schemeClr val="tx1">
                    <a:lumMod val="65000"/>
                    <a:lumOff val="35000"/>
                  </a:schemeClr>
                </a:solidFill>
              </a:rPr>
              <a:t>resentations can be shown to employees to help explain how to use their Choice Strategies plan.  </a:t>
            </a:r>
          </a:p>
          <a:p>
            <a:pPr marL="12700" indent="-12700">
              <a:buFontTx/>
              <a:buNone/>
            </a:pPr>
            <a:endParaRPr lang="en-US" sz="1050" b="1" dirty="0" smtClean="0">
              <a:solidFill>
                <a:schemeClr val="tx1">
                  <a:lumMod val="65000"/>
                  <a:lumOff val="35000"/>
                </a:schemeClr>
              </a:solidFill>
            </a:endParaRPr>
          </a:p>
          <a:p>
            <a:pPr marL="800100" lvl="1" indent="-342900">
              <a:buClr>
                <a:srgbClr val="7EA653"/>
              </a:buClr>
              <a:buFont typeface="Arial" panose="020B0604020202020204" pitchFamily="34" charset="0"/>
              <a:buChar char="•"/>
            </a:pPr>
            <a:r>
              <a:rPr lang="en-US" sz="2400" b="1" dirty="0" smtClean="0">
                <a:solidFill>
                  <a:schemeClr val="tx1">
                    <a:lumMod val="65000"/>
                    <a:lumOff val="35000"/>
                  </a:schemeClr>
                </a:solidFill>
              </a:rPr>
              <a:t>Before showing this presentation to employees, please customize it by finding and replacing the following:</a:t>
            </a:r>
          </a:p>
          <a:p>
            <a:pPr marL="1257300" lvl="2" indent="-342900">
              <a:buClr>
                <a:srgbClr val="7EA653"/>
              </a:buClr>
              <a:buFont typeface="Arial" panose="020B0604020202020204" pitchFamily="34" charset="0"/>
              <a:buChar char="•"/>
            </a:pPr>
            <a:r>
              <a:rPr lang="en-US" dirty="0" smtClean="0">
                <a:solidFill>
                  <a:srgbClr val="1C4F7F"/>
                </a:solidFill>
              </a:rPr>
              <a:t>Group </a:t>
            </a:r>
            <a:r>
              <a:rPr lang="en-US" dirty="0">
                <a:solidFill>
                  <a:srgbClr val="1C4F7F"/>
                </a:solidFill>
              </a:rPr>
              <a:t>Name: </a:t>
            </a:r>
            <a:r>
              <a:rPr lang="en-US" b="1" dirty="0">
                <a:solidFill>
                  <a:srgbClr val="C00000"/>
                </a:solidFill>
              </a:rPr>
              <a:t>Group </a:t>
            </a:r>
            <a:r>
              <a:rPr lang="en-US" b="1" dirty="0" smtClean="0">
                <a:solidFill>
                  <a:srgbClr val="C00000"/>
                </a:solidFill>
              </a:rPr>
              <a:t>Name</a:t>
            </a:r>
            <a:endParaRPr lang="en-US" dirty="0">
              <a:solidFill>
                <a:srgbClr val="006990"/>
              </a:solidFill>
            </a:endParaRPr>
          </a:p>
          <a:p>
            <a:pPr marL="1257300" lvl="2" indent="-342900">
              <a:buClr>
                <a:srgbClr val="7EA653"/>
              </a:buClr>
              <a:buFont typeface="Arial" panose="020B0604020202020204" pitchFamily="34" charset="0"/>
              <a:buChar char="•"/>
            </a:pPr>
            <a:r>
              <a:rPr lang="en-US" dirty="0" smtClean="0">
                <a:solidFill>
                  <a:srgbClr val="1C4F7F"/>
                </a:solidFill>
              </a:rPr>
              <a:t>Health </a:t>
            </a:r>
            <a:r>
              <a:rPr lang="en-US" dirty="0">
                <a:solidFill>
                  <a:srgbClr val="1C4F7F"/>
                </a:solidFill>
              </a:rPr>
              <a:t>Insurance Carrier: </a:t>
            </a:r>
            <a:r>
              <a:rPr lang="en-US" b="1" dirty="0">
                <a:solidFill>
                  <a:srgbClr val="C00000"/>
                </a:solidFill>
              </a:rPr>
              <a:t>Carrier</a:t>
            </a:r>
            <a:endParaRPr lang="en-US" dirty="0">
              <a:solidFill>
                <a:srgbClr val="006990"/>
              </a:solidFill>
            </a:endParaRPr>
          </a:p>
          <a:p>
            <a:pPr marL="1200150" lvl="2" indent="-285750">
              <a:buClr>
                <a:srgbClr val="7EA653"/>
              </a:buClr>
              <a:buFont typeface="Arial" panose="020B0604020202020204" pitchFamily="34" charset="0"/>
              <a:buChar char="•"/>
            </a:pPr>
            <a:r>
              <a:rPr lang="en-US" dirty="0">
                <a:solidFill>
                  <a:srgbClr val="1C4F7F"/>
                </a:solidFill>
              </a:rPr>
              <a:t>Plan Year: </a:t>
            </a:r>
            <a:r>
              <a:rPr lang="en-US" b="1" dirty="0" smtClean="0">
                <a:solidFill>
                  <a:srgbClr val="C00000"/>
                </a:solidFill>
              </a:rPr>
              <a:t>00/00/0000-00/00/0000</a:t>
            </a:r>
            <a:endParaRPr lang="en-US" dirty="0">
              <a:solidFill>
                <a:srgbClr val="006990"/>
              </a:solidFill>
            </a:endParaRPr>
          </a:p>
          <a:p>
            <a:pPr marL="1200150" lvl="2" indent="-285750">
              <a:buClr>
                <a:srgbClr val="7EA653"/>
              </a:buClr>
              <a:buFont typeface="Arial" panose="020B0604020202020204" pitchFamily="34" charset="0"/>
              <a:buChar char="•"/>
            </a:pPr>
            <a:r>
              <a:rPr lang="en-US" dirty="0">
                <a:solidFill>
                  <a:srgbClr val="1C4F7F"/>
                </a:solidFill>
              </a:rPr>
              <a:t>Plan Start Date: </a:t>
            </a:r>
            <a:r>
              <a:rPr lang="en-US" b="1" dirty="0" smtClean="0">
                <a:solidFill>
                  <a:srgbClr val="C00000"/>
                </a:solidFill>
              </a:rPr>
              <a:t>00/00/0000</a:t>
            </a:r>
            <a:endParaRPr lang="en-US" b="1" dirty="0">
              <a:solidFill>
                <a:srgbClr val="C00000"/>
              </a:solidFill>
            </a:endParaRPr>
          </a:p>
          <a:p>
            <a:pPr marL="1200150" lvl="2" indent="-285750">
              <a:buClr>
                <a:srgbClr val="7EA653"/>
              </a:buClr>
              <a:buFont typeface="Arial" panose="020B0604020202020204" pitchFamily="34" charset="0"/>
              <a:buChar char="•"/>
            </a:pPr>
            <a:r>
              <a:rPr lang="en-US" dirty="0">
                <a:solidFill>
                  <a:srgbClr val="1C4F7F"/>
                </a:solidFill>
              </a:rPr>
              <a:t>HRA Single Out-of-Pocket Responsibility: </a:t>
            </a:r>
            <a:r>
              <a:rPr lang="en-US" b="1" dirty="0">
                <a:solidFill>
                  <a:srgbClr val="C00000"/>
                </a:solidFill>
              </a:rPr>
              <a:t>$$$$$</a:t>
            </a:r>
          </a:p>
          <a:p>
            <a:pPr marL="1200150" lvl="2" indent="-285750">
              <a:buClr>
                <a:srgbClr val="7EA653"/>
              </a:buClr>
              <a:buFont typeface="Arial" panose="020B0604020202020204" pitchFamily="34" charset="0"/>
              <a:buChar char="•"/>
            </a:pPr>
            <a:r>
              <a:rPr lang="en-US" dirty="0">
                <a:solidFill>
                  <a:srgbClr val="1C4F7F"/>
                </a:solidFill>
              </a:rPr>
              <a:t>HRA Family Out-of-Pocket Responsibility: </a:t>
            </a:r>
            <a:r>
              <a:rPr lang="en-US" b="1" dirty="0">
                <a:solidFill>
                  <a:srgbClr val="C00000"/>
                </a:solidFill>
              </a:rPr>
              <a:t>$$$$$$</a:t>
            </a:r>
          </a:p>
          <a:p>
            <a:pPr marL="1200150" lvl="2" indent="-285750">
              <a:buClr>
                <a:srgbClr val="7EA653"/>
              </a:buClr>
              <a:buFont typeface="Arial" panose="020B0604020202020204" pitchFamily="34" charset="0"/>
              <a:buChar char="•"/>
            </a:pPr>
            <a:r>
              <a:rPr lang="en-US" dirty="0">
                <a:solidFill>
                  <a:srgbClr val="1C4F7F"/>
                </a:solidFill>
              </a:rPr>
              <a:t>HRA Single Funding: </a:t>
            </a:r>
            <a:r>
              <a:rPr lang="en-US" b="1" dirty="0">
                <a:solidFill>
                  <a:srgbClr val="C00000"/>
                </a:solidFill>
              </a:rPr>
              <a:t>$</a:t>
            </a:r>
            <a:endParaRPr lang="en-US" dirty="0">
              <a:solidFill>
                <a:srgbClr val="006990"/>
              </a:solidFill>
            </a:endParaRPr>
          </a:p>
          <a:p>
            <a:pPr marL="1200150" lvl="2" indent="-285750">
              <a:buClr>
                <a:srgbClr val="7EA653"/>
              </a:buClr>
              <a:buFont typeface="Arial" panose="020B0604020202020204" pitchFamily="34" charset="0"/>
              <a:buChar char="•"/>
            </a:pPr>
            <a:r>
              <a:rPr lang="en-US" dirty="0">
                <a:solidFill>
                  <a:srgbClr val="1C4F7F"/>
                </a:solidFill>
              </a:rPr>
              <a:t>HRA Family Funding: </a:t>
            </a:r>
            <a:r>
              <a:rPr lang="en-US" b="1" dirty="0">
                <a:solidFill>
                  <a:srgbClr val="1C4F7F"/>
                </a:solidFill>
              </a:rPr>
              <a:t> </a:t>
            </a:r>
            <a:r>
              <a:rPr lang="en-US" b="1" dirty="0">
                <a:solidFill>
                  <a:srgbClr val="C00000"/>
                </a:solidFill>
              </a:rPr>
              <a:t>$$</a:t>
            </a:r>
            <a:endParaRPr lang="en-US" dirty="0">
              <a:solidFill>
                <a:srgbClr val="006990"/>
              </a:solidFill>
            </a:endParaRPr>
          </a:p>
          <a:p>
            <a:pPr marL="1200150" lvl="2" indent="-285750">
              <a:buClr>
                <a:srgbClr val="7EA653"/>
              </a:buClr>
              <a:buFont typeface="Arial" panose="020B0604020202020204" pitchFamily="34" charset="0"/>
              <a:buChar char="•"/>
            </a:pPr>
            <a:r>
              <a:rPr lang="en-US" dirty="0">
                <a:solidFill>
                  <a:srgbClr val="1C4F7F"/>
                </a:solidFill>
              </a:rPr>
              <a:t>Carrier Single Deductible: </a:t>
            </a:r>
            <a:r>
              <a:rPr lang="en-US" b="1" dirty="0">
                <a:solidFill>
                  <a:srgbClr val="C00000"/>
                </a:solidFill>
              </a:rPr>
              <a:t>$$$</a:t>
            </a:r>
            <a:endParaRPr lang="en-US" dirty="0">
              <a:solidFill>
                <a:srgbClr val="006990"/>
              </a:solidFill>
            </a:endParaRPr>
          </a:p>
          <a:p>
            <a:pPr marL="1200150" lvl="2" indent="-285750">
              <a:buClr>
                <a:srgbClr val="7EA653"/>
              </a:buClr>
              <a:buFont typeface="Arial" panose="020B0604020202020204" pitchFamily="34" charset="0"/>
              <a:buChar char="•"/>
            </a:pPr>
            <a:r>
              <a:rPr lang="en-US" dirty="0">
                <a:solidFill>
                  <a:srgbClr val="1C4F7F"/>
                </a:solidFill>
              </a:rPr>
              <a:t>Carrier Family Deductible: </a:t>
            </a:r>
            <a:r>
              <a:rPr lang="en-US" b="1" dirty="0">
                <a:solidFill>
                  <a:srgbClr val="C00000"/>
                </a:solidFill>
              </a:rPr>
              <a:t>$$$$</a:t>
            </a:r>
            <a:endParaRPr lang="en-US" dirty="0">
              <a:solidFill>
                <a:srgbClr val="006990"/>
              </a:solidFill>
            </a:endParaRPr>
          </a:p>
          <a:p>
            <a:pPr marL="1200150" lvl="2" indent="-285750">
              <a:buClr>
                <a:srgbClr val="7EA653"/>
              </a:buClr>
              <a:buFont typeface="Arial" panose="020B0604020202020204" pitchFamily="34" charset="0"/>
              <a:buChar char="•"/>
            </a:pPr>
            <a:r>
              <a:rPr lang="en-US" dirty="0">
                <a:solidFill>
                  <a:srgbClr val="1C4F7F"/>
                </a:solidFill>
              </a:rPr>
              <a:t>FSA Maximum: </a:t>
            </a:r>
            <a:r>
              <a:rPr lang="en-US" b="1" dirty="0">
                <a:solidFill>
                  <a:srgbClr val="C00000"/>
                </a:solidFill>
              </a:rPr>
              <a:t>$</a:t>
            </a:r>
            <a:r>
              <a:rPr lang="en-US" b="1" dirty="0" smtClean="0">
                <a:solidFill>
                  <a:srgbClr val="C00000"/>
                </a:solidFill>
              </a:rPr>
              <a:t>2,650</a:t>
            </a:r>
            <a:endParaRPr lang="en-US" b="1" dirty="0">
              <a:solidFill>
                <a:srgbClr val="C00000"/>
              </a:solidFill>
            </a:endParaRPr>
          </a:p>
          <a:p>
            <a:pPr lvl="2">
              <a:buClr>
                <a:srgbClr val="7EA653"/>
              </a:buClr>
              <a:buFont typeface="Wingdings" pitchFamily="2" charset="2"/>
              <a:buChar char="ü"/>
            </a:pPr>
            <a:endParaRPr lang="en-US" sz="700" b="1" dirty="0" smtClean="0">
              <a:solidFill>
                <a:srgbClr val="006990"/>
              </a:solidFill>
            </a:endParaRPr>
          </a:p>
          <a:p>
            <a:pPr>
              <a:buFontTx/>
              <a:buNone/>
            </a:pPr>
            <a:endParaRPr lang="en-US" sz="3200" b="1" dirty="0" smtClean="0"/>
          </a:p>
          <a:p>
            <a:pPr>
              <a:buFontTx/>
              <a:buNone/>
            </a:pPr>
            <a:endParaRPr lang="en-US" sz="3200" b="1" dirty="0" smtClean="0"/>
          </a:p>
          <a:p>
            <a:pPr>
              <a:buFontTx/>
              <a:buNone/>
            </a:pPr>
            <a:endParaRPr lang="en-US" sz="3200" b="1" dirty="0" smtClean="0"/>
          </a:p>
          <a:p>
            <a:pPr>
              <a:buFontTx/>
              <a:buNone/>
            </a:pPr>
            <a:endParaRPr lang="en-US" sz="3200" b="1" dirty="0" smtClean="0"/>
          </a:p>
        </p:txBody>
      </p:sp>
    </p:spTree>
    <p:extLst>
      <p:ext uri="{BB962C8B-B14F-4D97-AF65-F5344CB8AC3E}">
        <p14:creationId xmlns:p14="http://schemas.microsoft.com/office/powerpoint/2010/main" val="544315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124200" y="4419600"/>
            <a:ext cx="5516880" cy="5334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smtClean="0">
                <a:ln>
                  <a:noFill/>
                </a:ln>
                <a:solidFill>
                  <a:schemeClr val="tx1">
                    <a:lumMod val="65000"/>
                    <a:lumOff val="35000"/>
                  </a:schemeClr>
                </a:solidFill>
                <a:effectLst/>
                <a:uLnTx/>
                <a:uFillTx/>
                <a:latin typeface="Calibri"/>
                <a:ea typeface="+mn-ea"/>
                <a:cs typeface="+mn-cs"/>
              </a:rPr>
              <a:t>Phone:</a:t>
            </a:r>
            <a:r>
              <a:rPr kumimoji="0" lang="en-US" sz="2800" b="1" i="0" u="none" strike="noStrike" kern="1200" cap="none" spc="0" normalizeH="0" baseline="0" noProof="0" dirty="0">
                <a:ln>
                  <a:noFill/>
                </a:ln>
                <a:solidFill>
                  <a:schemeClr val="tx1">
                    <a:lumMod val="65000"/>
                    <a:lumOff val="35000"/>
                  </a:schemeClr>
                </a:solidFill>
                <a:effectLst/>
                <a:uLnTx/>
                <a:uFillTx/>
                <a:latin typeface="Calibri"/>
                <a:ea typeface="+mn-ea"/>
                <a:cs typeface="+mn-cs"/>
              </a:rPr>
              <a:t> </a:t>
            </a:r>
            <a:r>
              <a:rPr kumimoji="0" lang="en-US" sz="2800" b="0" i="0" u="none" strike="noStrike" kern="1200" cap="none" spc="0" normalizeH="0" baseline="0" noProof="0" dirty="0" smtClean="0">
                <a:ln>
                  <a:noFill/>
                </a:ln>
                <a:solidFill>
                  <a:prstClr val="white">
                    <a:lumMod val="50000"/>
                  </a:prstClr>
                </a:solidFill>
                <a:effectLst/>
                <a:uLnTx/>
                <a:uFillTx/>
                <a:latin typeface="Calibri"/>
                <a:ea typeface="+mn-ea"/>
                <a:cs typeface="+mn-cs"/>
              </a:rPr>
              <a:t>888-278-2555</a:t>
            </a:r>
            <a:r>
              <a:rPr kumimoji="0" lang="en-US" sz="28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2800" b="0" i="0" u="none" strike="noStrike" kern="1200" cap="none" spc="0" normalizeH="0" baseline="0" noProof="0" dirty="0" smtClean="0">
                <a:ln>
                  <a:noFill/>
                </a:ln>
                <a:solidFill>
                  <a:prstClr val="white">
                    <a:lumMod val="50000"/>
                  </a:prstClr>
                </a:solidFill>
                <a:effectLst/>
                <a:uLnTx/>
                <a:uFillTx/>
                <a:latin typeface="Calibri"/>
                <a:ea typeface="+mn-ea"/>
                <a:cs typeface="+mn-cs"/>
              </a:rPr>
              <a:t>(Option </a:t>
            </a:r>
            <a:r>
              <a:rPr kumimoji="0" lang="en-US" sz="2800" b="0" i="0" u="none" strike="noStrike" kern="1200" cap="none" spc="0" normalizeH="0" baseline="0" noProof="0" dirty="0">
                <a:ln>
                  <a:noFill/>
                </a:ln>
                <a:solidFill>
                  <a:prstClr val="white">
                    <a:lumMod val="50000"/>
                  </a:prstClr>
                </a:solidFill>
                <a:effectLst/>
                <a:uLnTx/>
                <a:uFillTx/>
                <a:latin typeface="Calibri"/>
                <a:ea typeface="+mn-ea"/>
                <a:cs typeface="+mn-cs"/>
              </a:rPr>
              <a:t>2</a:t>
            </a:r>
            <a:r>
              <a:rPr kumimoji="0" lang="en-US" sz="2800" b="0" i="0" u="none" strike="noStrike" kern="1200" cap="none" spc="0" normalizeH="0" baseline="0" noProof="0" dirty="0" smtClean="0">
                <a:ln>
                  <a:noFill/>
                </a:ln>
                <a:solidFill>
                  <a:prstClr val="white">
                    <a:lumMod val="50000"/>
                  </a:prstClr>
                </a:solidFill>
                <a:effectLst/>
                <a:uLnTx/>
                <a:uFillTx/>
                <a:latin typeface="Calibri"/>
                <a:ea typeface="+mn-ea"/>
                <a:cs typeface="+mn-cs"/>
              </a:rPr>
              <a:t>) </a:t>
            </a:r>
            <a:endParaRPr kumimoji="0" lang="en-US" sz="2000" b="0" i="0" u="none" strike="noStrike" kern="1200" cap="none" spc="0" normalizeH="0" baseline="0" noProof="0" dirty="0" smtClean="0">
              <a:ln>
                <a:noFill/>
              </a:ln>
              <a:solidFill>
                <a:prstClr val="white">
                  <a:lumMod val="50000"/>
                </a:prst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30649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Health Plan</a:t>
            </a:r>
            <a:br>
              <a:rPr lang="en-US" dirty="0"/>
            </a:br>
            <a:r>
              <a:rPr lang="en-US" dirty="0">
                <a:solidFill>
                  <a:srgbClr val="FF0000"/>
                </a:solidFill>
              </a:rPr>
              <a:t>Carrier</a:t>
            </a:r>
          </a:p>
        </p:txBody>
      </p:sp>
      <p:sp>
        <p:nvSpPr>
          <p:cNvPr id="13" name="Content Placeholder 2"/>
          <p:cNvSpPr txBox="1">
            <a:spLocks/>
          </p:cNvSpPr>
          <p:nvPr/>
        </p:nvSpPr>
        <p:spPr>
          <a:xfrm>
            <a:off x="457200" y="1371600"/>
            <a:ext cx="5334000" cy="3886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sz="2400" b="1" dirty="0">
                <a:solidFill>
                  <a:schemeClr val="tx1">
                    <a:lumMod val="65000"/>
                    <a:lumOff val="35000"/>
                  </a:schemeClr>
                </a:solidFill>
              </a:rPr>
              <a:t>Deductible:</a:t>
            </a:r>
          </a:p>
          <a:p>
            <a:pPr marL="457200" indent="-457200">
              <a:buFont typeface="Arial" panose="020B0604020202020204" pitchFamily="34" charset="0"/>
              <a:buChar char="•"/>
            </a:pPr>
            <a:r>
              <a:rPr lang="en-US" sz="2000" dirty="0">
                <a:solidFill>
                  <a:schemeClr val="tx1">
                    <a:lumMod val="65000"/>
                    <a:lumOff val="35000"/>
                  </a:schemeClr>
                </a:solidFill>
              </a:rPr>
              <a:t>Single: </a:t>
            </a:r>
            <a:r>
              <a:rPr lang="en-US" sz="2000" dirty="0">
                <a:solidFill>
                  <a:srgbClr val="FF0000"/>
                </a:solidFill>
              </a:rPr>
              <a:t>$$$</a:t>
            </a:r>
          </a:p>
          <a:p>
            <a:pPr marL="457200" indent="-457200">
              <a:buFont typeface="Arial" panose="020B0604020202020204" pitchFamily="34" charset="0"/>
              <a:buChar char="•"/>
            </a:pPr>
            <a:r>
              <a:rPr lang="en-US" sz="2000" dirty="0">
                <a:solidFill>
                  <a:schemeClr val="tx1">
                    <a:lumMod val="65000"/>
                    <a:lumOff val="35000"/>
                  </a:schemeClr>
                </a:solidFill>
              </a:rPr>
              <a:t>Family: </a:t>
            </a:r>
            <a:r>
              <a:rPr lang="en-US" sz="2000" dirty="0">
                <a:solidFill>
                  <a:srgbClr val="FF0000"/>
                </a:solidFill>
              </a:rPr>
              <a:t>$$$$</a:t>
            </a:r>
          </a:p>
          <a:p>
            <a:pPr>
              <a:buFontTx/>
              <a:buNone/>
            </a:pPr>
            <a:endParaRPr lang="en-US" sz="2800" b="1" dirty="0">
              <a:solidFill>
                <a:schemeClr val="tx1">
                  <a:lumMod val="65000"/>
                  <a:lumOff val="35000"/>
                </a:schemeClr>
              </a:solidFill>
            </a:endParaRPr>
          </a:p>
          <a:p>
            <a:pPr>
              <a:buFontTx/>
              <a:buNone/>
            </a:pPr>
            <a:r>
              <a:rPr lang="en-US" sz="2400" b="1" dirty="0">
                <a:solidFill>
                  <a:schemeClr val="tx1">
                    <a:lumMod val="65000"/>
                    <a:lumOff val="35000"/>
                  </a:schemeClr>
                </a:solidFill>
              </a:rPr>
              <a:t>Effective </a:t>
            </a:r>
            <a:r>
              <a:rPr lang="en-US" sz="2400" b="1" dirty="0" smtClean="0">
                <a:solidFill>
                  <a:srgbClr val="FF0000"/>
                </a:solidFill>
              </a:rPr>
              <a:t>00/00/0000</a:t>
            </a:r>
            <a:r>
              <a:rPr lang="en-US" sz="2400" b="1" dirty="0" smtClean="0">
                <a:solidFill>
                  <a:schemeClr val="tx1">
                    <a:lumMod val="65000"/>
                    <a:lumOff val="35000"/>
                  </a:schemeClr>
                </a:solidFill>
              </a:rPr>
              <a:t>, </a:t>
            </a:r>
            <a:r>
              <a:rPr lang="en-US" sz="2400" b="1" dirty="0">
                <a:solidFill>
                  <a:schemeClr val="tx1">
                    <a:lumMod val="65000"/>
                    <a:lumOff val="35000"/>
                  </a:schemeClr>
                </a:solidFill>
              </a:rPr>
              <a:t>Choice Strategies will be administering:</a:t>
            </a:r>
          </a:p>
          <a:p>
            <a:pPr marL="457200" indent="-457200">
              <a:buFont typeface="Arial" panose="020B0604020202020204" pitchFamily="34" charset="0"/>
              <a:buChar char="•"/>
            </a:pPr>
            <a:r>
              <a:rPr lang="en-US" sz="2000" dirty="0">
                <a:solidFill>
                  <a:schemeClr val="tx1">
                    <a:lumMod val="65000"/>
                    <a:lumOff val="35000"/>
                  </a:schemeClr>
                </a:solidFill>
              </a:rPr>
              <a:t>Health Reimbursement Arrangement (HRA)</a:t>
            </a:r>
          </a:p>
          <a:p>
            <a:pPr marL="457200" indent="-457200">
              <a:buFont typeface="Arial" panose="020B0604020202020204" pitchFamily="34" charset="0"/>
              <a:buChar char="•"/>
            </a:pPr>
            <a:r>
              <a:rPr lang="en-US" sz="2000" dirty="0">
                <a:solidFill>
                  <a:schemeClr val="tx1">
                    <a:lumMod val="65000"/>
                    <a:lumOff val="35000"/>
                  </a:schemeClr>
                </a:solidFill>
              </a:rPr>
              <a:t>Flexible Spending Account (FSA)</a:t>
            </a:r>
          </a:p>
          <a:p>
            <a:pPr marL="457200" indent="-457200">
              <a:buFont typeface="Arial" panose="020B0604020202020204" pitchFamily="34" charset="0"/>
              <a:buChar char="•"/>
            </a:pPr>
            <a:r>
              <a:rPr lang="en-US" sz="2000" dirty="0">
                <a:solidFill>
                  <a:schemeClr val="tx1">
                    <a:lumMod val="65000"/>
                    <a:lumOff val="35000"/>
                  </a:schemeClr>
                </a:solidFill>
              </a:rPr>
              <a:t>Dependent Care Account (DCA)</a:t>
            </a:r>
          </a:p>
          <a:p>
            <a:pPr lvl="2">
              <a:buClr>
                <a:srgbClr val="7EA653"/>
              </a:buClr>
              <a:buFont typeface="Wingdings" pitchFamily="2" charset="2"/>
              <a:buChar char="ü"/>
            </a:pPr>
            <a:endParaRPr lang="en-US" sz="500" b="1" dirty="0" smtClean="0">
              <a:solidFill>
                <a:srgbClr val="006990"/>
              </a:solidFill>
            </a:endParaRPr>
          </a:p>
          <a:p>
            <a:pPr>
              <a:buFontTx/>
              <a:buNone/>
            </a:pPr>
            <a:endParaRPr lang="en-US" sz="3200" b="1" dirty="0" smtClean="0"/>
          </a:p>
          <a:p>
            <a:pPr>
              <a:buFontTx/>
              <a:buNone/>
            </a:pPr>
            <a:endParaRPr lang="en-US" sz="3200" b="1" dirty="0" smtClean="0"/>
          </a:p>
          <a:p>
            <a:pPr>
              <a:buFontTx/>
              <a:buNone/>
            </a:pPr>
            <a:endParaRPr lang="en-US" sz="3200" b="1" dirty="0" smtClean="0"/>
          </a:p>
          <a:p>
            <a:pPr>
              <a:buFontTx/>
              <a:buNone/>
            </a:pPr>
            <a:endParaRPr lang="en-US" sz="3200" b="1" dirty="0" smtClean="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599" y="1598607"/>
            <a:ext cx="3510397" cy="5259393"/>
          </a:xfrm>
          <a:prstGeom prst="rect">
            <a:avLst/>
          </a:prstGeom>
        </p:spPr>
      </p:pic>
    </p:spTree>
    <p:extLst>
      <p:ext uri="{BB962C8B-B14F-4D97-AF65-F5344CB8AC3E}">
        <p14:creationId xmlns:p14="http://schemas.microsoft.com/office/powerpoint/2010/main" val="337169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Reimbursement Arrangement (HRA)</a:t>
            </a:r>
            <a:br>
              <a:rPr lang="en-US" dirty="0"/>
            </a:br>
            <a:r>
              <a:rPr lang="en-US" sz="3600" dirty="0"/>
              <a:t>Plan Year: </a:t>
            </a:r>
            <a:r>
              <a:rPr lang="en-US" sz="3600" dirty="0" smtClean="0">
                <a:solidFill>
                  <a:srgbClr val="FF0000"/>
                </a:solidFill>
              </a:rPr>
              <a:t>00/00/0000-00/00/0000</a:t>
            </a:r>
            <a:endParaRPr lang="en-US" sz="3600" dirty="0">
              <a:solidFill>
                <a:srgbClr val="FF0000"/>
              </a:solidFill>
            </a:endParaRPr>
          </a:p>
        </p:txBody>
      </p:sp>
      <p:sp>
        <p:nvSpPr>
          <p:cNvPr id="7" name="Text Placeholder 2"/>
          <p:cNvSpPr txBox="1">
            <a:spLocks/>
          </p:cNvSpPr>
          <p:nvPr/>
        </p:nvSpPr>
        <p:spPr>
          <a:xfrm>
            <a:off x="504655" y="1304487"/>
            <a:ext cx="2543345"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Key Features</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8" name="Content Placeholder 5"/>
          <p:cNvSpPr txBox="1">
            <a:spLocks/>
          </p:cNvSpPr>
          <p:nvPr/>
        </p:nvSpPr>
        <p:spPr>
          <a:xfrm>
            <a:off x="504655" y="1835048"/>
            <a:ext cx="2543345" cy="4032352"/>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Employer funded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Funds used are tax deductible to employer</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Tax free to the employee</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Implementation in combination with High Deductible Health Plan helps to lower costs</a:t>
            </a: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9" name="Text Placeholder 2"/>
          <p:cNvSpPr txBox="1">
            <a:spLocks/>
          </p:cNvSpPr>
          <p:nvPr/>
        </p:nvSpPr>
        <p:spPr>
          <a:xfrm>
            <a:off x="3247855" y="1304487"/>
            <a:ext cx="2543345"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Funding</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0" name="Content Placeholder 5"/>
          <p:cNvSpPr txBox="1">
            <a:spLocks/>
          </p:cNvSpPr>
          <p:nvPr/>
        </p:nvSpPr>
        <p:spPr>
          <a:xfrm>
            <a:off x="3247855" y="1835048"/>
            <a:ext cx="2543345" cy="4032352"/>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fontScale="92500" lnSpcReduction="10000"/>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lvl="0">
              <a:buClr>
                <a:srgbClr val="EA5907"/>
              </a:buClr>
            </a:pPr>
            <a:r>
              <a:rPr lang="en-US" b="1" dirty="0">
                <a:solidFill>
                  <a:srgbClr val="262626"/>
                </a:solidFill>
              </a:rPr>
              <a:t>BEFORE</a:t>
            </a:r>
            <a:r>
              <a:rPr lang="en-US" dirty="0">
                <a:solidFill>
                  <a:srgbClr val="262626"/>
                </a:solidFill>
              </a:rPr>
              <a:t> funds are available in the HRA for use, you must pay the following deductible expenses out-of-pocket. </a:t>
            </a:r>
          </a:p>
          <a:p>
            <a:pPr lvl="1">
              <a:buClr>
                <a:srgbClr val="EA5907"/>
              </a:buClr>
            </a:pPr>
            <a:r>
              <a:rPr lang="en-US" b="1" dirty="0">
                <a:solidFill>
                  <a:srgbClr val="262626"/>
                </a:solidFill>
              </a:rPr>
              <a:t>Single: </a:t>
            </a:r>
            <a:r>
              <a:rPr lang="en-US" b="1" dirty="0">
                <a:solidFill>
                  <a:srgbClr val="C00000"/>
                </a:solidFill>
              </a:rPr>
              <a:t>$$$$$</a:t>
            </a:r>
          </a:p>
          <a:p>
            <a:pPr lvl="1">
              <a:buClr>
                <a:srgbClr val="EA5907"/>
              </a:buClr>
            </a:pPr>
            <a:r>
              <a:rPr lang="en-US" b="1" dirty="0">
                <a:solidFill>
                  <a:srgbClr val="262626"/>
                </a:solidFill>
              </a:rPr>
              <a:t>Family: </a:t>
            </a:r>
            <a:r>
              <a:rPr lang="en-US" b="1" dirty="0">
                <a:solidFill>
                  <a:srgbClr val="C00000"/>
                </a:solidFill>
              </a:rPr>
              <a:t>$$$$$$</a:t>
            </a:r>
          </a:p>
          <a:p>
            <a:pPr lvl="0">
              <a:buClr>
                <a:srgbClr val="EA5907"/>
              </a:buClr>
            </a:pPr>
            <a:r>
              <a:rPr lang="en-US" b="1" dirty="0">
                <a:solidFill>
                  <a:srgbClr val="262626"/>
                </a:solidFill>
              </a:rPr>
              <a:t>AFTER</a:t>
            </a:r>
            <a:r>
              <a:rPr lang="en-US" dirty="0">
                <a:solidFill>
                  <a:srgbClr val="262626"/>
                </a:solidFill>
              </a:rPr>
              <a:t> you pay the HRA deductible out-of-pocket, the HRA reimburses up to: </a:t>
            </a:r>
          </a:p>
          <a:p>
            <a:pPr lvl="1">
              <a:buClr>
                <a:srgbClr val="EA5907"/>
              </a:buClr>
            </a:pPr>
            <a:r>
              <a:rPr lang="en-US" b="1" dirty="0">
                <a:solidFill>
                  <a:srgbClr val="262626"/>
                </a:solidFill>
              </a:rPr>
              <a:t>Single: </a:t>
            </a:r>
            <a:r>
              <a:rPr lang="en-US" b="1" dirty="0">
                <a:solidFill>
                  <a:srgbClr val="C00000"/>
                </a:solidFill>
              </a:rPr>
              <a:t>$$$$$</a:t>
            </a:r>
          </a:p>
          <a:p>
            <a:pPr lvl="1">
              <a:buClr>
                <a:srgbClr val="EA5907"/>
              </a:buClr>
            </a:pPr>
            <a:r>
              <a:rPr lang="en-US" b="1" dirty="0">
                <a:solidFill>
                  <a:srgbClr val="262626"/>
                </a:solidFill>
              </a:rPr>
              <a:t>Family: </a:t>
            </a:r>
            <a:r>
              <a:rPr lang="en-US" b="1" dirty="0">
                <a:solidFill>
                  <a:srgbClr val="C00000"/>
                </a:solidFill>
              </a:rPr>
              <a:t>$$$$$$</a:t>
            </a:r>
          </a:p>
        </p:txBody>
      </p:sp>
      <p:sp>
        <p:nvSpPr>
          <p:cNvPr id="11" name="Text Placeholder 2"/>
          <p:cNvSpPr txBox="1">
            <a:spLocks/>
          </p:cNvSpPr>
          <p:nvPr/>
        </p:nvSpPr>
        <p:spPr>
          <a:xfrm>
            <a:off x="5943600" y="1298702"/>
            <a:ext cx="2543345" cy="448113"/>
          </a:xfrm>
          <a:prstGeom prst="round2DiagRect">
            <a:avLst>
              <a:gd name="adj1" fmla="val 29594"/>
              <a:gd name="adj2" fmla="val 0"/>
            </a:avLst>
          </a:prstGeom>
          <a:solidFill>
            <a:srgbClr val="9BBB59"/>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Eligible Expenses</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2" name="Content Placeholder 5"/>
          <p:cNvSpPr txBox="1">
            <a:spLocks/>
          </p:cNvSpPr>
          <p:nvPr/>
        </p:nvSpPr>
        <p:spPr>
          <a:xfrm>
            <a:off x="5943600" y="1828801"/>
            <a:ext cx="2543345" cy="4038600"/>
          </a:xfrm>
          <a:prstGeom prst="round2DiagRect">
            <a:avLst>
              <a:gd name="adj1" fmla="val 8257"/>
              <a:gd name="adj2" fmla="val 0"/>
            </a:avLst>
          </a:prstGeom>
          <a:solidFill>
            <a:srgbClr val="9BBB59">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Medical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Deductible</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Copays</a:t>
            </a: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rPr>
              <a:t>Coinsurance</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Prescriptions</a:t>
            </a:r>
          </a:p>
        </p:txBody>
      </p:sp>
    </p:spTree>
    <p:extLst>
      <p:ext uri="{BB962C8B-B14F-4D97-AF65-F5344CB8AC3E}">
        <p14:creationId xmlns:p14="http://schemas.microsoft.com/office/powerpoint/2010/main" val="107804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deductible tracked? </a:t>
            </a:r>
          </a:p>
        </p:txBody>
      </p:sp>
      <p:graphicFrame>
        <p:nvGraphicFramePr>
          <p:cNvPr id="4" name="Diagram 3"/>
          <p:cNvGraphicFramePr/>
          <p:nvPr>
            <p:extLst>
              <p:ext uri="{D42A27DB-BD31-4B8C-83A1-F6EECF244321}">
                <p14:modId xmlns:p14="http://schemas.microsoft.com/office/powerpoint/2010/main" val="1185462044"/>
              </p:ext>
            </p:extLst>
          </p:nvPr>
        </p:nvGraphicFramePr>
        <p:xfrm>
          <a:off x="304800" y="1397000"/>
          <a:ext cx="85344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70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supporting documentation should I send? </a:t>
            </a:r>
          </a:p>
        </p:txBody>
      </p:sp>
      <p:graphicFrame>
        <p:nvGraphicFramePr>
          <p:cNvPr id="5" name="Diagram 4"/>
          <p:cNvGraphicFramePr/>
          <p:nvPr>
            <p:extLst>
              <p:ext uri="{D42A27DB-BD31-4B8C-83A1-F6EECF244321}">
                <p14:modId xmlns:p14="http://schemas.microsoft.com/office/powerpoint/2010/main" val="2672371154"/>
              </p:ext>
            </p:extLst>
          </p:nvPr>
        </p:nvGraphicFramePr>
        <p:xfrm>
          <a:off x="457200" y="1600200"/>
          <a:ext cx="8305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82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claim the available HRA funds? </a:t>
            </a:r>
            <a:endParaRPr lang="en-US" dirty="0"/>
          </a:p>
        </p:txBody>
      </p:sp>
      <p:graphicFrame>
        <p:nvGraphicFramePr>
          <p:cNvPr id="4" name="Diagram 3"/>
          <p:cNvGraphicFramePr/>
          <p:nvPr>
            <p:extLst>
              <p:ext uri="{D42A27DB-BD31-4B8C-83A1-F6EECF244321}">
                <p14:modId xmlns:p14="http://schemas.microsoft.com/office/powerpoint/2010/main" val="1824408670"/>
              </p:ext>
            </p:extLst>
          </p:nvPr>
        </p:nvGraphicFramePr>
        <p:xfrm>
          <a:off x="76200" y="1371600"/>
          <a:ext cx="8991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20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HRA Run </a:t>
            </a:r>
            <a:r>
              <a:rPr lang="en-US" dirty="0"/>
              <a:t>Out Period</a:t>
            </a:r>
          </a:p>
        </p:txBody>
      </p:sp>
      <p:sp>
        <p:nvSpPr>
          <p:cNvPr id="6" name="Text Placeholder 2"/>
          <p:cNvSpPr txBox="1">
            <a:spLocks/>
          </p:cNvSpPr>
          <p:nvPr/>
        </p:nvSpPr>
        <p:spPr>
          <a:xfrm>
            <a:off x="504655" y="1371600"/>
            <a:ext cx="3533945"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What Is </a:t>
            </a:r>
            <a:r>
              <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I</a:t>
            </a: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t?</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7" name="Content Placeholder 5"/>
          <p:cNvSpPr txBox="1">
            <a:spLocks/>
          </p:cNvSpPr>
          <p:nvPr/>
        </p:nvSpPr>
        <p:spPr>
          <a:xfrm>
            <a:off x="504655" y="1905000"/>
            <a:ext cx="3533945" cy="4114800"/>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A </a:t>
            </a:r>
            <a:r>
              <a:rPr kumimoji="0" lang="en-US" sz="1800" b="1" i="0" u="none" strike="noStrike" kern="1200" cap="none" spc="0" normalizeH="0" baseline="0" noProof="0" dirty="0" smtClean="0">
                <a:ln>
                  <a:noFill/>
                </a:ln>
                <a:solidFill>
                  <a:srgbClr val="1C4F7F"/>
                </a:solidFill>
                <a:effectLst/>
                <a:uLnTx/>
                <a:uFillTx/>
                <a:latin typeface="Calibri"/>
                <a:ea typeface="+mn-ea"/>
                <a:cs typeface="+mn-cs"/>
              </a:rPr>
              <a:t>3 month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period </a:t>
            </a:r>
            <a:r>
              <a:rPr kumimoji="0" lang="en-US" sz="1800" b="0" i="0" u="none" strike="noStrike" kern="1200" cap="none" spc="0" normalizeH="0" baseline="0" noProof="0" dirty="0">
                <a:ln>
                  <a:noFill/>
                </a:ln>
                <a:solidFill>
                  <a:srgbClr val="262626"/>
                </a:solidFill>
                <a:effectLst/>
                <a:uLnTx/>
                <a:uFillTx/>
                <a:latin typeface="Calibri"/>
                <a:ea typeface="+mn-ea"/>
                <a:cs typeface="+mn-cs"/>
              </a:rPr>
              <a:t>of time when employees may still receive bills/statements from prior year services. Employees may submit manual claims for expenses during this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time</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Claims must be submitted manually</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Do </a:t>
            </a:r>
            <a:r>
              <a:rPr kumimoji="0" lang="en-US" sz="1600" b="0" i="1" u="sng" strike="noStrike" kern="1200" cap="none" spc="0" normalizeH="0" baseline="0" noProof="0" dirty="0" smtClean="0">
                <a:ln>
                  <a:noFill/>
                </a:ln>
                <a:solidFill>
                  <a:srgbClr val="262626"/>
                </a:solidFill>
                <a:effectLst/>
                <a:uLnTx/>
                <a:uFillTx/>
                <a:latin typeface="Calibri"/>
                <a:ea typeface="+mn-ea"/>
                <a:cs typeface="+mn-cs"/>
              </a:rPr>
              <a:t>not</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 use the Choice Strategies Card for prior year expenses with an HRA</a:t>
            </a: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0" marR="0" lvl="0" indent="0" algn="l" defTabSz="457200" rtl="0" eaLnBrk="1" fontAlgn="auto" latinLnBrk="0" hangingPunct="1">
              <a:lnSpc>
                <a:spcPct val="95000"/>
              </a:lnSpc>
              <a:spcBef>
                <a:spcPts val="1000"/>
              </a:spcBef>
              <a:spcAft>
                <a:spcPts val="0"/>
              </a:spcAft>
              <a:buClr>
                <a:srgbClr val="EA5907"/>
              </a:buClr>
              <a:buSzTx/>
              <a:buFont typeface="Arial"/>
              <a:buNone/>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8" name="Text Placeholder 2"/>
          <p:cNvSpPr txBox="1">
            <a:spLocks/>
          </p:cNvSpPr>
          <p:nvPr/>
        </p:nvSpPr>
        <p:spPr>
          <a:xfrm>
            <a:off x="4267200" y="1371600"/>
            <a:ext cx="4419600"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My Plans Run Out</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9" name="Content Placeholder 5"/>
          <p:cNvSpPr txBox="1">
            <a:spLocks/>
          </p:cNvSpPr>
          <p:nvPr/>
        </p:nvSpPr>
        <p:spPr>
          <a:xfrm>
            <a:off x="4267200" y="1905000"/>
            <a:ext cx="4419600" cy="2209800"/>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1" i="0" u="none" strike="noStrike" kern="1200" cap="none" spc="0" normalizeH="0" baseline="0" noProof="0" dirty="0">
                <a:ln>
                  <a:noFill/>
                </a:ln>
                <a:solidFill>
                  <a:srgbClr val="262626"/>
                </a:solidFill>
                <a:effectLst/>
                <a:uLnTx/>
                <a:uFillTx/>
                <a:latin typeface="Calibri"/>
                <a:ea typeface="+mn-ea"/>
                <a:cs typeface="+mn-cs"/>
              </a:rPr>
              <a:t>Plan </a:t>
            </a:r>
            <a:r>
              <a:rPr kumimoji="0" lang="en-US" sz="1800" b="1" i="0" u="none" strike="noStrike" kern="1200" cap="none" spc="0" normalizeH="0" baseline="0" noProof="0" dirty="0" smtClean="0">
                <a:ln>
                  <a:noFill/>
                </a:ln>
                <a:solidFill>
                  <a:srgbClr val="262626"/>
                </a:solidFill>
                <a:effectLst/>
                <a:uLnTx/>
                <a:uFillTx/>
                <a:latin typeface="Calibri"/>
                <a:ea typeface="+mn-ea"/>
                <a:cs typeface="+mn-cs"/>
              </a:rPr>
              <a:t>Year</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FF0000"/>
                </a:solidFill>
                <a:effectLst/>
                <a:uLnTx/>
                <a:uFillTx/>
                <a:latin typeface="Calibri"/>
                <a:ea typeface="+mn-ea"/>
                <a:cs typeface="+mn-cs"/>
              </a:rPr>
              <a:t> 00/00/0000-00/00/0000</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1" i="0" u="none" strike="noStrike" kern="1200" cap="none" spc="0" normalizeH="0" baseline="0" noProof="0" dirty="0">
                <a:ln>
                  <a:noFill/>
                </a:ln>
                <a:solidFill>
                  <a:srgbClr val="262626"/>
                </a:solidFill>
                <a:effectLst/>
                <a:uLnTx/>
                <a:uFillTx/>
                <a:latin typeface="Calibri"/>
                <a:ea typeface="+mn-ea"/>
                <a:cs typeface="+mn-cs"/>
              </a:rPr>
              <a:t>Run Out </a:t>
            </a:r>
            <a:r>
              <a:rPr kumimoji="0" lang="en-US" sz="1800" b="1" i="0" u="none" strike="noStrike" kern="1200" cap="none" spc="0" normalizeH="0" baseline="0" noProof="0" dirty="0" smtClean="0">
                <a:ln>
                  <a:noFill/>
                </a:ln>
                <a:solidFill>
                  <a:srgbClr val="262626"/>
                </a:solidFill>
                <a:effectLst/>
                <a:uLnTx/>
                <a:uFillTx/>
                <a:latin typeface="Calibri"/>
                <a:ea typeface="+mn-ea"/>
                <a:cs typeface="+mn-cs"/>
              </a:rPr>
              <a:t>Period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FF0000"/>
                </a:solidFill>
                <a:effectLst/>
                <a:uLnTx/>
                <a:uFillTx/>
                <a:latin typeface="Calibri"/>
                <a:ea typeface="+mn-ea"/>
                <a:cs typeface="+mn-cs"/>
              </a:rPr>
              <a:t>00/00/0000-00/00/0000</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2579" y="4114800"/>
            <a:ext cx="3627120" cy="2590800"/>
          </a:xfrm>
          <a:prstGeom prst="rect">
            <a:avLst/>
          </a:prstGeom>
        </p:spPr>
      </p:pic>
    </p:spTree>
    <p:extLst>
      <p:ext uri="{BB962C8B-B14F-4D97-AF65-F5344CB8AC3E}">
        <p14:creationId xmlns:p14="http://schemas.microsoft.com/office/powerpoint/2010/main" val="412187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Spending Account (FSA)</a:t>
            </a:r>
            <a:br>
              <a:rPr lang="en-US" dirty="0"/>
            </a:br>
            <a:r>
              <a:rPr lang="en-US" sz="3200" dirty="0"/>
              <a:t>Plan Year: </a:t>
            </a:r>
            <a:r>
              <a:rPr lang="en-US" sz="3200" dirty="0" smtClean="0">
                <a:solidFill>
                  <a:srgbClr val="FF0000"/>
                </a:solidFill>
              </a:rPr>
              <a:t>00/00/0000-00/00/0000</a:t>
            </a:r>
            <a:endParaRPr lang="en-US" sz="3200" dirty="0">
              <a:solidFill>
                <a:srgbClr val="FF0000"/>
              </a:solidFill>
            </a:endParaRPr>
          </a:p>
        </p:txBody>
      </p:sp>
      <p:sp>
        <p:nvSpPr>
          <p:cNvPr id="4" name="Text Placeholder 2"/>
          <p:cNvSpPr txBox="1">
            <a:spLocks/>
          </p:cNvSpPr>
          <p:nvPr/>
        </p:nvSpPr>
        <p:spPr>
          <a:xfrm>
            <a:off x="381001" y="1301185"/>
            <a:ext cx="2667000" cy="448113"/>
          </a:xfrm>
          <a:prstGeom prst="round2DiagRect">
            <a:avLst>
              <a:gd name="adj1" fmla="val 29594"/>
              <a:gd name="adj2" fmla="val 0"/>
            </a:avLst>
          </a:prstGeom>
          <a:gradFill rotWithShape="1">
            <a:gsLst>
              <a:gs pos="0">
                <a:srgbClr val="FF870F"/>
              </a:gs>
              <a:gs pos="50000">
                <a:srgbClr val="FC9D12"/>
              </a:gs>
              <a:gs pos="100000">
                <a:srgbClr val="EA5907">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Key Features</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6" name="Content Placeholder 5"/>
          <p:cNvSpPr txBox="1">
            <a:spLocks/>
          </p:cNvSpPr>
          <p:nvPr/>
        </p:nvSpPr>
        <p:spPr>
          <a:xfrm>
            <a:off x="381001" y="1834584"/>
            <a:ext cx="2666999" cy="4261415"/>
          </a:xfrm>
          <a:prstGeom prst="round2DiagRect">
            <a:avLst>
              <a:gd name="adj1" fmla="val 8257"/>
              <a:gd name="adj2" fmla="val 0"/>
            </a:avLst>
          </a:prstGeom>
          <a:gradFill flip="none" rotWithShape="1">
            <a:gsLst>
              <a:gs pos="100000">
                <a:srgbClr val="FC9D12">
                  <a:alpha val="19000"/>
                </a:srgbClr>
              </a:gs>
              <a:gs pos="0">
                <a:srgbClr val="FC9D12">
                  <a:alpha val="0"/>
                </a:srgbClr>
              </a:gs>
            </a:gsLst>
            <a:path path="circle">
              <a:fillToRect l="50000" t="50000" r="50000" b="50000"/>
            </a:path>
            <a:tileRect/>
          </a:gra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Employer </a:t>
            </a: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Owned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Less payroll taxes! </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Employee Funded</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Pre-tax contributions per pay period</a:t>
            </a: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smtClean="0">
                <a:ln>
                  <a:noFill/>
                </a:ln>
                <a:solidFill>
                  <a:srgbClr val="262626"/>
                </a:solidFill>
                <a:effectLst/>
                <a:uLnTx/>
                <a:uFillTx/>
                <a:latin typeface="Calibri"/>
                <a:ea typeface="+mn-ea"/>
                <a:cs typeface="+mn-cs"/>
              </a:rPr>
              <a:t>Prefunded</a:t>
            </a:r>
            <a:endParaRPr kumimoji="0" lang="en-US" sz="1800" b="0" i="0" u="none" strike="noStrike" kern="1200" cap="none" spc="0" normalizeH="0" baseline="0" noProof="0" dirty="0" smtClean="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Employees have access to funds from day 1 of the plan year</a:t>
            </a: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a:ea typeface="+mn-ea"/>
              <a:cs typeface="+mn-cs"/>
            </a:endParaRPr>
          </a:p>
        </p:txBody>
      </p:sp>
      <p:sp>
        <p:nvSpPr>
          <p:cNvPr id="7" name="Text Placeholder 2"/>
          <p:cNvSpPr txBox="1">
            <a:spLocks/>
          </p:cNvSpPr>
          <p:nvPr/>
        </p:nvSpPr>
        <p:spPr>
          <a:xfrm>
            <a:off x="3247855" y="1301185"/>
            <a:ext cx="2543345" cy="448113"/>
          </a:xfrm>
          <a:prstGeom prst="round2DiagRect">
            <a:avLst>
              <a:gd name="adj1" fmla="val 29594"/>
              <a:gd name="adj2" fmla="val 0"/>
            </a:avLst>
          </a:prstGeom>
          <a:solidFill>
            <a:srgbClr val="4BACC6"/>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Funding</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8" name="Content Placeholder 5"/>
          <p:cNvSpPr txBox="1">
            <a:spLocks/>
          </p:cNvSpPr>
          <p:nvPr/>
        </p:nvSpPr>
        <p:spPr>
          <a:xfrm>
            <a:off x="3247855" y="1834585"/>
            <a:ext cx="2543345" cy="1518215"/>
          </a:xfrm>
          <a:prstGeom prst="round2DiagRect">
            <a:avLst>
              <a:gd name="adj1" fmla="val 8257"/>
              <a:gd name="adj2" fmla="val 0"/>
            </a:avLst>
          </a:prstGeom>
          <a:solidFill>
            <a:srgbClr val="4BACC6">
              <a:lumMod val="20000"/>
              <a:lumOff val="80000"/>
            </a:srgbClr>
          </a:solidFill>
          <a:ln>
            <a:noFill/>
          </a:ln>
        </p:spPr>
        <p:txBody>
          <a:bodyPr vert="horz" lIns="91440" tIns="182880" rIns="91440" bIns="45720" rtlCol="0">
            <a:normAutofit/>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smtClean="0">
                <a:ln>
                  <a:noFill/>
                </a:ln>
                <a:solidFill>
                  <a:srgbClr val="262626"/>
                </a:solidFill>
                <a:effectLst/>
                <a:uLnTx/>
                <a:uFillTx/>
                <a:latin typeface="Calibri"/>
                <a:ea typeface="+mn-ea"/>
                <a:cs typeface="+mn-cs"/>
              </a:rPr>
              <a:t>IRS Contribution limit</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1" i="0" u="none" strike="noStrike" kern="1200" cap="none" spc="0" normalizeH="0" baseline="0" noProof="0" dirty="0" smtClean="0">
                <a:ln>
                  <a:noFill/>
                </a:ln>
                <a:solidFill>
                  <a:srgbClr val="262626"/>
                </a:solidFill>
                <a:effectLst/>
                <a:uLnTx/>
                <a:uFillTx/>
                <a:latin typeface="Calibri"/>
                <a:ea typeface="+mn-ea"/>
                <a:cs typeface="+mn-cs"/>
              </a:rPr>
              <a:t>$</a:t>
            </a:r>
            <a:r>
              <a:rPr kumimoji="0" lang="en-US" sz="1600" b="1" i="0" u="none" strike="noStrike" kern="1200" cap="none" spc="0" normalizeH="0" baseline="0" noProof="0" dirty="0" smtClean="0">
                <a:ln>
                  <a:noFill/>
                </a:ln>
                <a:solidFill>
                  <a:srgbClr val="262626"/>
                </a:solidFill>
                <a:effectLst/>
                <a:uLnTx/>
                <a:uFillTx/>
                <a:latin typeface="Calibri"/>
                <a:ea typeface="+mn-ea"/>
                <a:cs typeface="+mn-cs"/>
              </a:rPr>
              <a:t>2,650 </a:t>
            </a:r>
            <a:r>
              <a:rPr kumimoji="0" lang="en-US" sz="1600" b="0" i="0" u="none" strike="noStrike" kern="1200" cap="none" spc="0" normalizeH="0" baseline="0" noProof="0" dirty="0" smtClean="0">
                <a:ln>
                  <a:noFill/>
                </a:ln>
                <a:solidFill>
                  <a:srgbClr val="262626"/>
                </a:solidFill>
                <a:effectLst/>
                <a:uLnTx/>
                <a:uFillTx/>
                <a:latin typeface="Calibri"/>
                <a:ea typeface="+mn-ea"/>
                <a:cs typeface="+mn-cs"/>
              </a:rPr>
              <a:t>pre-tax</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230188" marR="0" lvl="1" indent="0" algn="l" defTabSz="457200" rtl="0" eaLnBrk="1" fontAlgn="auto" latinLnBrk="0" hangingPunct="1">
              <a:lnSpc>
                <a:spcPct val="95000"/>
              </a:lnSpc>
              <a:spcBef>
                <a:spcPts val="1000"/>
              </a:spcBef>
              <a:spcAft>
                <a:spcPts val="0"/>
              </a:spcAft>
              <a:buClr>
                <a:srgbClr val="EA5907"/>
              </a:buClr>
              <a:buSzTx/>
              <a:buFont typeface="Wingdings" charset="2"/>
              <a:buNone/>
              <a:tabLst/>
              <a:defRPr/>
            </a:pP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p:txBody>
      </p:sp>
      <p:sp>
        <p:nvSpPr>
          <p:cNvPr id="9" name="Text Placeholder 2"/>
          <p:cNvSpPr txBox="1">
            <a:spLocks/>
          </p:cNvSpPr>
          <p:nvPr/>
        </p:nvSpPr>
        <p:spPr>
          <a:xfrm>
            <a:off x="5943600" y="1295400"/>
            <a:ext cx="2743200" cy="448113"/>
          </a:xfrm>
          <a:prstGeom prst="round2DiagRect">
            <a:avLst>
              <a:gd name="adj1" fmla="val 29594"/>
              <a:gd name="adj2" fmla="val 0"/>
            </a:avLst>
          </a:prstGeom>
          <a:solidFill>
            <a:srgbClr val="9BBB59"/>
          </a:soli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p:spPr>
        <p:txBody>
          <a:bodyPr vert="horz" lIns="0" tIns="45720" rIns="0" bIns="45720" rtlCol="0" anchor="ctr">
            <a:noAutofit/>
          </a:bodyPr>
          <a:lstStyle>
            <a:lvl1pPr marL="0" indent="0" algn="ctr" defTabSz="457200" rtl="0" eaLnBrk="1" latinLnBrk="0" hangingPunct="1">
              <a:lnSpc>
                <a:spcPct val="90000"/>
              </a:lnSpc>
              <a:spcBef>
                <a:spcPts val="0"/>
              </a:spcBef>
              <a:buClr>
                <a:schemeClr val="bg2"/>
              </a:buClr>
              <a:buFont typeface="Arial"/>
              <a:buNone/>
              <a:defRPr sz="2000" b="1" kern="1200">
                <a:solidFill>
                  <a:schemeClr val="bg1"/>
                </a:solidFill>
                <a:effectLst>
                  <a:outerShdw blurRad="101600" dist="38100" dir="2700000" algn="tl" rotWithShape="0">
                    <a:prstClr val="black">
                      <a:alpha val="40000"/>
                    </a:prstClr>
                  </a:outerShdw>
                </a:effectLst>
                <a:latin typeface="Calibri"/>
                <a:ea typeface="+mn-ea"/>
                <a:cs typeface="+mn-cs"/>
              </a:defRPr>
            </a:lvl1pPr>
            <a:lvl2pPr marL="457200" indent="0" algn="l" defTabSz="457200" rtl="0" eaLnBrk="1" latinLnBrk="0" hangingPunct="1">
              <a:spcBef>
                <a:spcPct val="20000"/>
              </a:spcBef>
              <a:buClr>
                <a:schemeClr val="tx2"/>
              </a:buClr>
              <a:buFont typeface="Wingdings" charset="2"/>
              <a:buNone/>
              <a:defRPr sz="2000" b="1" kern="1200">
                <a:solidFill>
                  <a:schemeClr val="tx1"/>
                </a:solidFill>
                <a:latin typeface="Calibri"/>
                <a:ea typeface="+mn-ea"/>
                <a:cs typeface="+mn-cs"/>
              </a:defRPr>
            </a:lvl2pPr>
            <a:lvl3pPr marL="914400" indent="0" algn="l" defTabSz="457200" rtl="0" eaLnBrk="1" latinLnBrk="0" hangingPunct="1">
              <a:spcBef>
                <a:spcPct val="20000"/>
              </a:spcBef>
              <a:buClr>
                <a:schemeClr val="bg2"/>
              </a:buClr>
              <a:buFont typeface="Lucida Grande"/>
              <a:buNone/>
              <a:defRPr sz="1800" b="1" kern="1200">
                <a:solidFill>
                  <a:schemeClr val="tx1"/>
                </a:solidFill>
                <a:latin typeface="Calibri"/>
                <a:ea typeface="+mn-ea"/>
                <a:cs typeface="+mn-cs"/>
              </a:defRPr>
            </a:lvl3pPr>
            <a:lvl4pPr marL="1371600" indent="0" algn="l" defTabSz="457200" rtl="0" eaLnBrk="1" latinLnBrk="0" hangingPunct="1">
              <a:spcBef>
                <a:spcPct val="20000"/>
              </a:spcBef>
              <a:buClr>
                <a:schemeClr val="accent3"/>
              </a:buClr>
              <a:buSzPct val="60000"/>
              <a:buFont typeface="Lucida Grande"/>
              <a:buNone/>
              <a:defRPr sz="1600" b="1" kern="1200">
                <a:solidFill>
                  <a:schemeClr val="tx1"/>
                </a:solidFill>
                <a:latin typeface="Calibri"/>
                <a:ea typeface="+mn-ea"/>
                <a:cs typeface="+mn-cs"/>
              </a:defRPr>
            </a:lvl4pPr>
            <a:lvl5pPr marL="1828800" indent="0" algn="l" defTabSz="457200" rtl="0" eaLnBrk="1" latinLnBrk="0" hangingPunct="1">
              <a:spcBef>
                <a:spcPct val="20000"/>
              </a:spcBef>
              <a:buClr>
                <a:schemeClr val="bg2"/>
              </a:buClr>
              <a:buFont typeface="Arial"/>
              <a:buNone/>
              <a:defRPr sz="1600" b="1" kern="1200">
                <a:solidFill>
                  <a:schemeClr val="tx1"/>
                </a:solidFill>
                <a:latin typeface="Calibri"/>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EA5907"/>
              </a:buClr>
              <a:buSzTx/>
              <a:buFont typeface="Arial"/>
              <a:buNone/>
              <a:tabLst/>
              <a:defRPr/>
            </a:pPr>
            <a:r>
              <a:rPr kumimoji="0" lang="en-US" sz="2000" b="1" i="0" u="none" strike="noStrike" kern="1200" cap="none" spc="0" normalizeH="0" baseline="0" noProof="0" dirty="0" smtClean="0">
                <a:ln>
                  <a:noFill/>
                </a:ln>
                <a:solidFill>
                  <a:srgbClr val="FFFFFF"/>
                </a:solidFill>
                <a:effectLst>
                  <a:outerShdw blurRad="101600" dist="38100" dir="2700000" algn="tl" rotWithShape="0">
                    <a:prstClr val="black">
                      <a:alpha val="40000"/>
                    </a:prstClr>
                  </a:outerShdw>
                </a:effectLst>
                <a:uLnTx/>
                <a:uFillTx/>
                <a:latin typeface="Calibri"/>
                <a:ea typeface="+mn-ea"/>
                <a:cs typeface="+mn-cs"/>
              </a:rPr>
              <a:t>Eligible Expenses</a:t>
            </a:r>
            <a:endParaRPr kumimoji="0" lang="en-US" sz="2000" b="1" i="0" u="none" strike="noStrike" kern="1200" cap="none" spc="0" normalizeH="0" baseline="0" noProof="0" dirty="0">
              <a:ln>
                <a:noFill/>
              </a:ln>
              <a:solidFill>
                <a:srgbClr val="FFFFFF"/>
              </a:solidFill>
              <a:effectLst>
                <a:outerShdw blurRad="101600" dist="38100" dir="2700000" algn="tl" rotWithShape="0">
                  <a:prstClr val="black">
                    <a:alpha val="40000"/>
                  </a:prstClr>
                </a:outerShdw>
              </a:effectLst>
              <a:uLnTx/>
              <a:uFillTx/>
              <a:latin typeface="Calibri"/>
              <a:ea typeface="+mn-ea"/>
              <a:cs typeface="+mn-cs"/>
            </a:endParaRPr>
          </a:p>
        </p:txBody>
      </p:sp>
      <p:sp>
        <p:nvSpPr>
          <p:cNvPr id="10" name="Content Placeholder 5"/>
          <p:cNvSpPr txBox="1">
            <a:spLocks/>
          </p:cNvSpPr>
          <p:nvPr/>
        </p:nvSpPr>
        <p:spPr>
          <a:xfrm>
            <a:off x="5943600" y="1828800"/>
            <a:ext cx="2743200" cy="4267199"/>
          </a:xfrm>
          <a:prstGeom prst="round2DiagRect">
            <a:avLst>
              <a:gd name="adj1" fmla="val 8257"/>
              <a:gd name="adj2" fmla="val 0"/>
            </a:avLst>
          </a:prstGeom>
          <a:solidFill>
            <a:srgbClr val="9BBB59">
              <a:lumMod val="20000"/>
              <a:lumOff val="80000"/>
            </a:srgbClr>
          </a:solidFill>
          <a:ln>
            <a:noFill/>
          </a:ln>
        </p:spPr>
        <p:txBody>
          <a:bodyPr vert="horz" lIns="91440" tIns="182880" rIns="91440" bIns="45720" rtlCol="0">
            <a:normAutofit lnSpcReduction="10000"/>
          </a:bodyPr>
          <a:lstStyle>
            <a:lvl1pPr marL="173038" indent="-173038" algn="l" defTabSz="457200" rtl="0" eaLnBrk="1" latinLnBrk="0" hangingPunct="1">
              <a:lnSpc>
                <a:spcPct val="95000"/>
              </a:lnSpc>
              <a:spcBef>
                <a:spcPts val="1000"/>
              </a:spcBef>
              <a:buClr>
                <a:schemeClr val="bg2"/>
              </a:buClr>
              <a:buFont typeface="Arial"/>
              <a:buChar char="•"/>
              <a:tabLst/>
              <a:defRPr sz="1800" b="0" kern="1200">
                <a:solidFill>
                  <a:schemeClr val="tx1"/>
                </a:solidFill>
                <a:latin typeface="Calibri"/>
                <a:ea typeface="+mn-ea"/>
                <a:cs typeface="+mn-cs"/>
              </a:defRPr>
            </a:lvl1pPr>
            <a:lvl2pPr marL="398463" indent="-168275" algn="l" defTabSz="457200" rtl="0" eaLnBrk="1" latinLnBrk="0" hangingPunct="1">
              <a:lnSpc>
                <a:spcPct val="95000"/>
              </a:lnSpc>
              <a:spcBef>
                <a:spcPts val="1000"/>
              </a:spcBef>
              <a:buClr>
                <a:schemeClr val="tx2"/>
              </a:buClr>
              <a:buFont typeface="Wingdings" charset="2"/>
              <a:buChar char="§"/>
              <a:defRPr sz="1600" b="0" kern="1200">
                <a:solidFill>
                  <a:schemeClr val="tx1"/>
                </a:solidFill>
                <a:latin typeface="Calibri"/>
                <a:ea typeface="+mn-ea"/>
                <a:cs typeface="+mn-cs"/>
              </a:defRPr>
            </a:lvl2pPr>
            <a:lvl3pPr marL="688975" indent="-177800" algn="l" defTabSz="744538" rtl="0" eaLnBrk="1" latinLnBrk="0" hangingPunct="1">
              <a:lnSpc>
                <a:spcPct val="95000"/>
              </a:lnSpc>
              <a:spcBef>
                <a:spcPts val="1000"/>
              </a:spcBef>
              <a:buClr>
                <a:schemeClr val="bg2"/>
              </a:buClr>
              <a:buFont typeface="Lucida Grande"/>
              <a:buChar char="+"/>
              <a:defRPr sz="1200" b="0" kern="1200">
                <a:solidFill>
                  <a:schemeClr val="tx1"/>
                </a:solidFill>
                <a:latin typeface="Calibri"/>
                <a:ea typeface="+mn-ea"/>
                <a:cs typeface="+mn-cs"/>
              </a:defRPr>
            </a:lvl3pPr>
            <a:lvl4pPr marL="1600200" indent="-228600" algn="l" defTabSz="457200" rtl="0" eaLnBrk="1" latinLnBrk="0" hangingPunct="1">
              <a:spcBef>
                <a:spcPct val="20000"/>
              </a:spcBef>
              <a:buClr>
                <a:schemeClr val="accent3"/>
              </a:buClr>
              <a:buSzPct val="60000"/>
              <a:buFont typeface="Lucida Grande"/>
              <a:buChar char="▶"/>
              <a:defRPr sz="1400" kern="1200">
                <a:solidFill>
                  <a:schemeClr val="tx1"/>
                </a:solidFill>
                <a:latin typeface="Calibri"/>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3038" marR="0" lvl="0" indent="-173038" algn="l" defTabSz="457200" rtl="0" eaLnBrk="1" fontAlgn="auto" latinLnBrk="0" hangingPunct="1">
              <a:lnSpc>
                <a:spcPct val="95000"/>
              </a:lnSpc>
              <a:spcBef>
                <a:spcPts val="1000"/>
              </a:spcBef>
              <a:spcAft>
                <a:spcPts val="0"/>
              </a:spcAft>
              <a:buClr>
                <a:srgbClr val="EA5907"/>
              </a:buClr>
              <a:buSzTx/>
              <a:buFont typeface="Arial"/>
              <a:buChar char="•"/>
              <a:tabLst/>
              <a:defRPr/>
            </a:pPr>
            <a:r>
              <a:rPr kumimoji="0" lang="en-US" sz="1800" b="0" i="0" u="none" strike="noStrike" kern="1200" cap="none" spc="0" normalizeH="0" baseline="0" noProof="0" dirty="0">
                <a:ln>
                  <a:noFill/>
                </a:ln>
                <a:solidFill>
                  <a:srgbClr val="262626"/>
                </a:solidFill>
                <a:effectLst/>
                <a:uLnTx/>
                <a:uFillTx/>
                <a:latin typeface="Calibri"/>
                <a:ea typeface="+mn-ea"/>
                <a:cs typeface="+mn-cs"/>
              </a:rPr>
              <a:t>All IRS eligible medical expenses</a:t>
            </a: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rPr>
              <a:t> </a:t>
            </a:r>
            <a:r>
              <a:rPr kumimoji="0" lang="en-US" sz="1600" b="0" i="0" u="none" strike="noStrike" kern="1200" cap="none" spc="0" normalizeH="0" baseline="0" noProof="0" dirty="0">
                <a:ln>
                  <a:noFill/>
                </a:ln>
                <a:solidFill>
                  <a:srgbClr val="262626"/>
                </a:solidFill>
                <a:effectLst/>
                <a:uLnTx/>
                <a:uFillTx/>
                <a:latin typeface="Calibri"/>
                <a:ea typeface="+mn-ea"/>
                <a:cs typeface="+mn-cs"/>
                <a:hlinkClick r:id="rId3"/>
              </a:rPr>
              <a:t>IRS Publication 502 </a:t>
            </a: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398463" marR="0" lvl="1" indent="-168275" algn="l" defTabSz="457200" rtl="0" eaLnBrk="1" fontAlgn="auto" latinLnBrk="0" hangingPunct="1">
              <a:lnSpc>
                <a:spcPct val="95000"/>
              </a:lnSpc>
              <a:spcBef>
                <a:spcPts val="1000"/>
              </a:spcBef>
              <a:spcAft>
                <a:spcPts val="0"/>
              </a:spcAft>
              <a:buClr>
                <a:srgbClr val="EA5907"/>
              </a:buClr>
              <a:buSzTx/>
              <a:buFont typeface="Wingdings" charset="2"/>
              <a:buChar char="§"/>
              <a:tabLst/>
              <a:defRPr/>
            </a:pPr>
            <a:r>
              <a:rPr kumimoji="0" lang="en-US" sz="1600" b="0" i="0" u="none" strike="noStrike" kern="1200" cap="none" spc="0" normalizeH="0" baseline="0" noProof="0" dirty="0">
                <a:ln>
                  <a:noFill/>
                </a:ln>
                <a:solidFill>
                  <a:srgbClr val="262626"/>
                </a:solidFill>
                <a:effectLst/>
                <a:uLnTx/>
                <a:uFillTx/>
                <a:latin typeface="Calibri"/>
                <a:ea typeface="+mn-ea"/>
                <a:cs typeface="+mn-cs"/>
                <a:hlinkClick r:id="rId4"/>
              </a:rPr>
              <a:t>WageWorks eligible expense list</a:t>
            </a:r>
            <a:endParaRPr kumimoji="0" lang="en-US" sz="1600" b="0" i="0" u="none" strike="noStrike" kern="1200" cap="none" spc="0" normalizeH="0" baseline="0" noProof="0" dirty="0">
              <a:ln>
                <a:noFill/>
              </a:ln>
              <a:solidFill>
                <a:srgbClr val="262626"/>
              </a:solidFill>
              <a:effectLst/>
              <a:uLnTx/>
              <a:uFillTx/>
              <a:latin typeface="Calibri"/>
              <a:ea typeface="+mn-ea"/>
              <a:cs typeface="+mn-cs"/>
            </a:endParaRP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a:ln>
                  <a:noFill/>
                </a:ln>
                <a:solidFill>
                  <a:srgbClr val="262626"/>
                </a:solidFill>
                <a:effectLst/>
                <a:uLnTx/>
                <a:uFillTx/>
                <a:latin typeface="Calibri"/>
                <a:ea typeface="+mn-ea"/>
                <a:cs typeface="+mn-cs"/>
              </a:rPr>
              <a:t>Doctor Office visits</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a:ln>
                  <a:noFill/>
                </a:ln>
                <a:solidFill>
                  <a:srgbClr val="262626"/>
                </a:solidFill>
                <a:effectLst/>
                <a:uLnTx/>
                <a:uFillTx/>
                <a:latin typeface="Calibri"/>
                <a:ea typeface="+mn-ea"/>
                <a:cs typeface="+mn-cs"/>
              </a:rPr>
              <a:t>Hospital visits</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a:ln>
                  <a:noFill/>
                </a:ln>
                <a:solidFill>
                  <a:srgbClr val="262626"/>
                </a:solidFill>
                <a:effectLst/>
                <a:uLnTx/>
                <a:uFillTx/>
                <a:latin typeface="Calibri"/>
                <a:ea typeface="+mn-ea"/>
                <a:cs typeface="+mn-cs"/>
              </a:rPr>
              <a:t>Copays &amp; Coinsurance</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a:ln>
                  <a:noFill/>
                </a:ln>
                <a:solidFill>
                  <a:srgbClr val="262626"/>
                </a:solidFill>
                <a:effectLst/>
                <a:uLnTx/>
                <a:uFillTx/>
                <a:latin typeface="Calibri"/>
                <a:ea typeface="+mn-ea"/>
                <a:cs typeface="+mn-cs"/>
              </a:rPr>
              <a:t>Prescriptions</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a:ln>
                  <a:noFill/>
                </a:ln>
                <a:solidFill>
                  <a:srgbClr val="262626"/>
                </a:solidFill>
                <a:effectLst/>
                <a:uLnTx/>
                <a:uFillTx/>
                <a:latin typeface="Calibri"/>
                <a:ea typeface="+mn-ea"/>
                <a:cs typeface="+mn-cs"/>
              </a:rPr>
              <a:t>Some Over-the-Counter products</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a:ln>
                  <a:noFill/>
                </a:ln>
                <a:solidFill>
                  <a:srgbClr val="262626"/>
                </a:solidFill>
                <a:effectLst/>
                <a:uLnTx/>
                <a:uFillTx/>
                <a:latin typeface="Calibri"/>
                <a:ea typeface="+mn-ea"/>
                <a:cs typeface="+mn-cs"/>
              </a:rPr>
              <a:t>Vision</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a:ln>
                  <a:noFill/>
                </a:ln>
                <a:solidFill>
                  <a:srgbClr val="262626"/>
                </a:solidFill>
                <a:effectLst/>
                <a:uLnTx/>
                <a:uFillTx/>
                <a:latin typeface="Calibri"/>
                <a:ea typeface="+mn-ea"/>
                <a:cs typeface="+mn-cs"/>
              </a:rPr>
              <a:t>Dental </a:t>
            </a:r>
          </a:p>
          <a:p>
            <a:pPr marL="688975" marR="0" lvl="2" indent="-177800" algn="l" defTabSz="744538" rtl="0" eaLnBrk="1" fontAlgn="auto" latinLnBrk="0" hangingPunct="1">
              <a:lnSpc>
                <a:spcPct val="95000"/>
              </a:lnSpc>
              <a:spcBef>
                <a:spcPts val="1000"/>
              </a:spcBef>
              <a:spcAft>
                <a:spcPts val="0"/>
              </a:spcAft>
              <a:buClr>
                <a:srgbClr val="EA5907"/>
              </a:buClr>
              <a:buSzTx/>
              <a:buFont typeface="Lucida Grande"/>
              <a:buChar char="+"/>
              <a:tabLst/>
              <a:defRPr/>
            </a:pPr>
            <a:r>
              <a:rPr kumimoji="0" lang="en-US" sz="1200" b="0" i="0" u="none" strike="noStrike" kern="1200" cap="none" spc="0" normalizeH="0" baseline="0" noProof="0" dirty="0">
                <a:ln>
                  <a:noFill/>
                </a:ln>
                <a:solidFill>
                  <a:srgbClr val="262626"/>
                </a:solidFill>
                <a:effectLst/>
                <a:uLnTx/>
                <a:uFillTx/>
                <a:latin typeface="Calibri"/>
                <a:ea typeface="+mn-ea"/>
                <a:cs typeface="+mn-cs"/>
              </a:rPr>
              <a:t>And More!</a:t>
            </a:r>
          </a:p>
        </p:txBody>
      </p:sp>
      <p:pic>
        <p:nvPicPr>
          <p:cNvPr id="11" name="Picture 10"/>
          <p:cNvPicPr>
            <a:picLocks noChangeAspect="1"/>
          </p:cNvPicPr>
          <p:nvPr/>
        </p:nvPicPr>
        <p:blipFill>
          <a:blip r:embed="rId5">
            <a:clrChange>
              <a:clrFrom>
                <a:srgbClr val="FFFFFF"/>
              </a:clrFrom>
              <a:clrTo>
                <a:srgbClr val="FFFFFF">
                  <a:alpha val="0"/>
                </a:srgbClr>
              </a:clrTo>
            </a:clrChange>
            <a:extLst/>
          </a:blip>
          <a:stretch>
            <a:fillRect/>
          </a:stretch>
        </p:blipFill>
        <p:spPr>
          <a:xfrm>
            <a:off x="3048000" y="3486397"/>
            <a:ext cx="3175371" cy="251460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4121870097"/>
      </p:ext>
    </p:extLst>
  </p:cSld>
  <p:clrMapOvr>
    <a:masterClrMapping/>
  </p:clrMapOvr>
</p:sld>
</file>

<file path=ppt/theme/theme1.xml><?xml version="1.0" encoding="utf-8"?>
<a:theme xmlns:a="http://schemas.openxmlformats.org/drawingml/2006/main" name="WW_Corporate_Theme_2015">
  <a:themeElements>
    <a:clrScheme name="WageWorks_Corporate_Theme_2015">
      <a:dk1>
        <a:sysClr val="windowText" lastClr="000000"/>
      </a:dk1>
      <a:lt1>
        <a:sysClr val="window" lastClr="FFFFFF"/>
      </a:lt1>
      <a:dk2>
        <a:srgbClr val="1B589B"/>
      </a:dk2>
      <a:lt2>
        <a:srgbClr val="FEE9B0"/>
      </a:lt2>
      <a:accent1>
        <a:srgbClr val="2780C8"/>
      </a:accent1>
      <a:accent2>
        <a:srgbClr val="2CA990"/>
      </a:accent2>
      <a:accent3>
        <a:srgbClr val="83BC37"/>
      </a:accent3>
      <a:accent4>
        <a:srgbClr val="F9BB26"/>
      </a:accent4>
      <a:accent5>
        <a:srgbClr val="EE8226"/>
      </a:accent5>
      <a:accent6>
        <a:srgbClr val="E95D2C"/>
      </a:accent6>
      <a:hlink>
        <a:srgbClr val="004A8E"/>
      </a:hlink>
      <a:folHlink>
        <a:srgbClr val="E96A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ysClr val="window" lastClr="FFFFFF">
                <a:lumMod val="85000"/>
              </a:sysClr>
            </a:gs>
            <a:gs pos="100000">
              <a:sysClr val="window" lastClr="FFFFFF">
                <a:lumMod val="95000"/>
              </a:sysClr>
            </a:gs>
          </a:gsLst>
          <a:lin ang="16200000" scaled="0"/>
          <a:tileRect/>
        </a:gradFill>
        <a:ln w="9525" cap="flat" cmpd="sng" algn="ctr">
          <a:solidFill>
            <a:sysClr val="window" lastClr="FFFFFF"/>
          </a:solidFill>
          <a:prstDash val="solid"/>
        </a:ln>
        <a:effectLst>
          <a:outerShdw blurRad="40000" dist="23000" dir="5400000" rotWithShape="0">
            <a:srgbClr val="000000">
              <a:alpha val="20000"/>
            </a:srgbClr>
          </a:outerShdw>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effectLst/>
            <a:uLnTx/>
            <a:uFillTx/>
            <a:latin typeface="Calibri"/>
            <a:ea typeface="+mn-ea"/>
            <a:cs typeface="+mn-cs"/>
          </a:defRPr>
        </a:defPPr>
      </a:lstStyle>
    </a:spDef>
    <a:lnDef>
      <a:spPr>
        <a:ln w="9525">
          <a:solidFill>
            <a:schemeClr val="bg1">
              <a:lumMod val="50000"/>
            </a:schemeClr>
          </a:solidFill>
          <a:prstDash val="sysDot"/>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WW_Corporate_Theme_2015</Template>
  <TotalTime>2202</TotalTime>
  <Words>1393</Words>
  <Application>Microsoft Office PowerPoint</Application>
  <PresentationFormat>On-screen Show (4:3)</PresentationFormat>
  <Paragraphs>291</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DIN Next LT Pro Light</vt:lpstr>
      <vt:lpstr>Lucida Grande</vt:lpstr>
      <vt:lpstr>Wingdings</vt:lpstr>
      <vt:lpstr>WW_Corporate_Theme_2015</vt:lpstr>
      <vt:lpstr>PowerPoint Presentation</vt:lpstr>
      <vt:lpstr>Instructions: Find and Replace Delete This Slide Before Presenting</vt:lpstr>
      <vt:lpstr>Your Health Plan Carrier</vt:lpstr>
      <vt:lpstr>Health Reimbursement Arrangement (HRA) Plan Year: 00/00/0000-00/00/0000</vt:lpstr>
      <vt:lpstr>How is the deductible tracked? </vt:lpstr>
      <vt:lpstr>What supporting documentation should I send? </vt:lpstr>
      <vt:lpstr>How do I claim the available HRA funds? </vt:lpstr>
      <vt:lpstr>The HRA Run Out Period</vt:lpstr>
      <vt:lpstr>Flexible Spending Account (FSA) Plan Year: 00/00/0000-00/00/0000</vt:lpstr>
      <vt:lpstr>The Grace Period</vt:lpstr>
      <vt:lpstr>The FSA Carryover</vt:lpstr>
      <vt:lpstr>Dependent Care Account (DCA) Plan Year: 00/00/0000-00/00/0000</vt:lpstr>
      <vt:lpstr>FSA Savings Examples</vt:lpstr>
      <vt:lpstr>The Choice Strategies Card</vt:lpstr>
      <vt:lpstr>Payment Example:  Medical Deductible Expenses</vt:lpstr>
      <vt:lpstr>Payment Example:  Prescription Expenses</vt:lpstr>
      <vt:lpstr>Submitting a Claim</vt:lpstr>
      <vt:lpstr>Documentation Requirements</vt:lpstr>
      <vt:lpstr>Online Account &amp; Mobile Application </vt:lpstr>
      <vt:lpstr>PowerPoint Presentation</vt:lpstr>
    </vt:vector>
  </TitlesOfParts>
  <Company>WW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Driven Health Care</dc:title>
  <dc:creator>Ryan Crapser</dc:creator>
  <cp:lastModifiedBy>Morgan Shada</cp:lastModifiedBy>
  <cp:revision>85</cp:revision>
  <dcterms:created xsi:type="dcterms:W3CDTF">2015-07-08T17:15:37Z</dcterms:created>
  <dcterms:modified xsi:type="dcterms:W3CDTF">2017-12-19T19:56:13Z</dcterms:modified>
</cp:coreProperties>
</file>