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279" r:id="rId2"/>
    <p:sldId id="290" r:id="rId3"/>
    <p:sldId id="305" r:id="rId4"/>
    <p:sldId id="309" r:id="rId5"/>
    <p:sldId id="310" r:id="rId6"/>
    <p:sldId id="311" r:id="rId7"/>
    <p:sldId id="344" r:id="rId8"/>
    <p:sldId id="313" r:id="rId9"/>
    <p:sldId id="314" r:id="rId10"/>
    <p:sldId id="318" r:id="rId11"/>
    <p:sldId id="319" r:id="rId12"/>
    <p:sldId id="320" r:id="rId13"/>
    <p:sldId id="321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86027" autoAdjust="0"/>
  </p:normalViewPr>
  <p:slideViewPr>
    <p:cSldViewPr>
      <p:cViewPr varScale="1">
        <p:scale>
          <a:sx n="95" d="100"/>
          <a:sy n="95" d="100"/>
        </p:scale>
        <p:origin x="19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353CE-CC86-4B2B-A7AE-F87F95CF6D8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CFC1CE-2C92-4D3B-AC46-E46CF9CF6B59}">
      <dgm:prSet phldrT="[Text]"/>
      <dgm:spPr>
        <a:xfrm>
          <a:off x="0" y="0"/>
          <a:ext cx="6995160" cy="139446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Present health insurance carrier ID card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19B3BDD-807F-40AF-8AE8-22972EDBA27A}" type="parTrans" cxnId="{C599677C-3CCB-45D4-A485-D877A126A258}">
      <dgm:prSet/>
      <dgm:spPr/>
      <dgm:t>
        <a:bodyPr/>
        <a:lstStyle/>
        <a:p>
          <a:endParaRPr lang="en-US"/>
        </a:p>
      </dgm:t>
    </dgm:pt>
    <dgm:pt modelId="{EF82CDE2-F923-46DD-B03A-FD74F8A1A133}" type="sibTrans" cxnId="{C599677C-3CCB-45D4-A485-D877A126A258}">
      <dgm:prSet/>
      <dgm:spPr>
        <a:xfrm>
          <a:off x="6088761" y="1057465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9E8179-5D88-4140-905B-1612B7FDB484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Complete visit with the healthcare provider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26B9936-2F61-4241-8EA6-5E3D40803E2F}" type="parTrans" cxnId="{CD646592-1AB4-416D-AC6C-2C8F5C27BA12}">
      <dgm:prSet/>
      <dgm:spPr/>
      <dgm:t>
        <a:bodyPr/>
        <a:lstStyle/>
        <a:p>
          <a:endParaRPr lang="en-US"/>
        </a:p>
      </dgm:t>
    </dgm:pt>
    <dgm:pt modelId="{493C32C3-EDBA-4907-8E2C-75830E98DF60}" type="sibTrans" cxnId="{CD646592-1AB4-416D-AC6C-2C8F5C27BA12}">
      <dgm:prSet/>
      <dgm:spPr>
        <a:xfrm>
          <a:off x="6705980" y="2675039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108864A-439F-4D03-B749-161050417F51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submit information to health insurance carrier	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FB29CA5-EACB-447F-B1D2-307360D343A6}" type="parTrans" cxnId="{C611073A-9E74-4654-AA3C-8E86B892B6E2}">
      <dgm:prSet/>
      <dgm:spPr/>
      <dgm:t>
        <a:bodyPr/>
        <a:lstStyle/>
        <a:p>
          <a:endParaRPr lang="en-US"/>
        </a:p>
      </dgm:t>
    </dgm:pt>
    <dgm:pt modelId="{73D1FEC2-CB0D-4367-833F-4466399197E8}" type="sibTrans" cxnId="{C611073A-9E74-4654-AA3C-8E86B892B6E2}">
      <dgm:prSet/>
      <dgm:spPr/>
      <dgm:t>
        <a:bodyPr/>
        <a:lstStyle/>
        <a:p>
          <a:endParaRPr lang="en-US"/>
        </a:p>
      </dgm:t>
    </dgm:pt>
    <dgm:pt modelId="{BF28B456-BC84-4373-85C5-AB7B5E2CA02E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issue a detailed bill or statement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9985600-3D0F-4A4A-AA04-8B207818B4FE}" type="parTrans" cxnId="{AF026440-9B13-448F-B7E2-08FAC3E7E2BC}">
      <dgm:prSet/>
      <dgm:spPr/>
      <dgm:t>
        <a:bodyPr/>
        <a:lstStyle/>
        <a:p>
          <a:endParaRPr lang="en-US"/>
        </a:p>
      </dgm:t>
    </dgm:pt>
    <dgm:pt modelId="{719EA9CA-5651-415A-8D45-028D734A9EF2}" type="sibTrans" cxnId="{AF026440-9B13-448F-B7E2-08FAC3E7E2BC}">
      <dgm:prSet/>
      <dgm:spPr/>
      <dgm:t>
        <a:bodyPr/>
        <a:lstStyle/>
        <a:p>
          <a:endParaRPr lang="en-US"/>
        </a:p>
      </dgm:t>
    </dgm:pt>
    <dgm:pt modelId="{FBF07BF1-1AB8-4711-8F2D-F42B9CF88739}">
      <dgm:prSet phldrT="[Text]"/>
      <dgm:spPr>
        <a:xfrm>
          <a:off x="1234439" y="3253739"/>
          <a:ext cx="6995160" cy="139446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1ED0ADF-3CEF-4D17-921C-28DA67727B71}" type="parTrans" cxnId="{3A0A40A7-2512-4618-8A0F-7EDEAF1395DF}">
      <dgm:prSet/>
      <dgm:spPr/>
      <dgm:t>
        <a:bodyPr/>
        <a:lstStyle/>
        <a:p>
          <a:endParaRPr lang="en-US"/>
        </a:p>
      </dgm:t>
    </dgm:pt>
    <dgm:pt modelId="{DC6ACB71-E08B-461D-A943-B1D77FAF94E1}" type="sibTrans" cxnId="{3A0A40A7-2512-4618-8A0F-7EDEAF1395DF}">
      <dgm:prSet/>
      <dgm:spPr/>
      <dgm:t>
        <a:bodyPr/>
        <a:lstStyle/>
        <a:p>
          <a:endParaRPr lang="en-US"/>
        </a:p>
      </dgm:t>
    </dgm:pt>
    <dgm:pt modelId="{B446FC57-8277-4876-8A5C-47E4C32D3BED}">
      <dgm:prSet phldrT="[Text]"/>
      <dgm:spPr>
        <a:xfrm>
          <a:off x="1234439" y="3253739"/>
          <a:ext cx="6995160" cy="139446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the card number on the provider bill within the billing section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9C77DBC-D014-4F70-AE82-F603B35797C3}" type="parTrans" cxnId="{8B0A69AA-5FDC-42DA-91D4-9976AD066BC8}">
      <dgm:prSet/>
      <dgm:spPr/>
      <dgm:t>
        <a:bodyPr/>
        <a:lstStyle/>
        <a:p>
          <a:endParaRPr lang="en-US"/>
        </a:p>
      </dgm:t>
    </dgm:pt>
    <dgm:pt modelId="{8A1DF746-944C-48AC-9CAA-9E78A66B9717}" type="sibTrans" cxnId="{8B0A69AA-5FDC-42DA-91D4-9976AD066BC8}">
      <dgm:prSet/>
      <dgm:spPr/>
      <dgm:t>
        <a:bodyPr/>
        <a:lstStyle/>
        <a:p>
          <a:endParaRPr lang="en-US"/>
        </a:p>
      </dgm:t>
    </dgm:pt>
    <dgm:pt modelId="{2DFD9C5A-C0CD-4561-8BB2-B97899FCCCF7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Carrier will  make adjustments and issue an Explanation of Benefits (EOB)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E867037-8333-4D6C-B473-56F4C5E06AF7}" type="parTrans" cxnId="{AAF04616-5244-4C6A-B73D-9EBEE65A812B}">
      <dgm:prSet/>
      <dgm:spPr/>
      <dgm:t>
        <a:bodyPr/>
        <a:lstStyle/>
        <a:p>
          <a:endParaRPr lang="en-US"/>
        </a:p>
      </dgm:t>
    </dgm:pt>
    <dgm:pt modelId="{7A134D33-4427-455B-8B08-32A9DC1E4D72}" type="sibTrans" cxnId="{AAF04616-5244-4C6A-B73D-9EBEE65A812B}">
      <dgm:prSet/>
      <dgm:spPr/>
      <dgm:t>
        <a:bodyPr/>
        <a:lstStyle/>
        <a:p>
          <a:endParaRPr lang="en-US"/>
        </a:p>
      </dgm:t>
    </dgm:pt>
    <dgm:pt modelId="{E22796BB-688D-45B4-AE05-9A350613E4C1}">
      <dgm:prSet phldrT="[Text]"/>
      <dgm:spPr>
        <a:xfrm>
          <a:off x="0" y="0"/>
          <a:ext cx="6995160" cy="139446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copay if applicable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9F1E265-411F-4203-ABD1-9A8401501562}" type="sibTrans" cxnId="{03560CA5-C29D-4927-A8B7-15A58B49A220}">
      <dgm:prSet/>
      <dgm:spPr/>
      <dgm:t>
        <a:bodyPr/>
        <a:lstStyle/>
        <a:p>
          <a:endParaRPr lang="en-US"/>
        </a:p>
      </dgm:t>
    </dgm:pt>
    <dgm:pt modelId="{B485C174-DE9F-43A1-9FE6-E6C5DB780222}" type="parTrans" cxnId="{03560CA5-C29D-4927-A8B7-15A58B49A220}">
      <dgm:prSet/>
      <dgm:spPr/>
      <dgm:t>
        <a:bodyPr/>
        <a:lstStyle/>
        <a:p>
          <a:endParaRPr lang="en-US"/>
        </a:p>
      </dgm:t>
    </dgm:pt>
    <dgm:pt modelId="{2FF49D9F-569C-4558-8F21-B86EDEC94AE0}" type="pres">
      <dgm:prSet presAssocID="{6B6353CE-CC86-4B2B-A7AE-F87F95CF6D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891D7D-A060-44EF-83FC-E5E4E7BAF0BF}" type="pres">
      <dgm:prSet presAssocID="{6B6353CE-CC86-4B2B-A7AE-F87F95CF6D8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D2E3D75-99D5-4BC4-AA09-0470766822B6}" type="pres">
      <dgm:prSet presAssocID="{6B6353CE-CC86-4B2B-A7AE-F87F95CF6D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6773-C372-4F99-ACE5-3713205C43DA}" type="pres">
      <dgm:prSet presAssocID="{6B6353CE-CC86-4B2B-A7AE-F87F95CF6D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DD6EB-F8A7-432B-977A-BD4411C0B9E1}" type="pres">
      <dgm:prSet presAssocID="{6B6353CE-CC86-4B2B-A7AE-F87F95CF6D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4B6AC-B5F9-4C88-A251-F2E5975754B1}" type="pres">
      <dgm:prSet presAssocID="{6B6353CE-CC86-4B2B-A7AE-F87F95CF6D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E89E2-5871-4156-9217-8D7B1B8ABE7E}" type="pres">
      <dgm:prSet presAssocID="{6B6353CE-CC86-4B2B-A7AE-F87F95CF6D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C6E00-51C7-4BE9-A916-B1E7A7AD8A86}" type="pres">
      <dgm:prSet presAssocID="{6B6353CE-CC86-4B2B-A7AE-F87F95CF6D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E2C35-880B-451F-A1DF-AF670D51F6F1}" type="pres">
      <dgm:prSet presAssocID="{6B6353CE-CC86-4B2B-A7AE-F87F95CF6D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D85C-E34B-47B2-9163-E48F48133EF1}" type="pres">
      <dgm:prSet presAssocID="{6B6353CE-CC86-4B2B-A7AE-F87F95CF6D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6F8B1-0B51-409B-A151-70586282F6AC}" type="presOf" srcId="{8108864A-439F-4D03-B749-161050417F51}" destId="{F31B6773-C372-4F99-ACE5-3713205C43DA}" srcOrd="0" destOrd="1" presId="urn:microsoft.com/office/officeart/2005/8/layout/vProcess5"/>
    <dgm:cxn modelId="{0E022550-AAD5-4F3A-9D92-4E6717698299}" type="presOf" srcId="{2DFD9C5A-C0CD-4561-8BB2-B97899FCCCF7}" destId="{F31B6773-C372-4F99-ACE5-3713205C43DA}" srcOrd="0" destOrd="2" presId="urn:microsoft.com/office/officeart/2005/8/layout/vProcess5"/>
    <dgm:cxn modelId="{2F2FE42B-F553-40B0-BF6E-1E9045D6CDBE}" type="presOf" srcId="{6B6353CE-CC86-4B2B-A7AE-F87F95CF6D88}" destId="{2FF49D9F-569C-4558-8F21-B86EDEC94AE0}" srcOrd="0" destOrd="0" presId="urn:microsoft.com/office/officeart/2005/8/layout/vProcess5"/>
    <dgm:cxn modelId="{5A8BFE85-E9EA-48AD-B2B2-E17BD07B800B}" type="presOf" srcId="{E22796BB-688D-45B4-AE05-9A350613E4C1}" destId="{7D2E3D75-99D5-4BC4-AA09-0470766822B6}" srcOrd="0" destOrd="1" presId="urn:microsoft.com/office/officeart/2005/8/layout/vProcess5"/>
    <dgm:cxn modelId="{7073DD8B-5DE3-4476-954C-F87AAE80E408}" type="presOf" srcId="{559E8179-5D88-4140-905B-1612B7FDB484}" destId="{B68E2C35-880B-451F-A1DF-AF670D51F6F1}" srcOrd="1" destOrd="0" presId="urn:microsoft.com/office/officeart/2005/8/layout/vProcess5"/>
    <dgm:cxn modelId="{E6922F31-8B74-4F8B-B79F-CD1E52D948E1}" type="presOf" srcId="{BF28B456-BC84-4373-85C5-AB7B5E2CA02E}" destId="{B68E2C35-880B-451F-A1DF-AF670D51F6F1}" srcOrd="1" destOrd="3" presId="urn:microsoft.com/office/officeart/2005/8/layout/vProcess5"/>
    <dgm:cxn modelId="{F23103C2-D01D-4D85-BE83-AFB14EE46C85}" type="presOf" srcId="{B446FC57-8277-4876-8A5C-47E4C32D3BED}" destId="{BB5AD85C-E34B-47B2-9163-E48F48133EF1}" srcOrd="1" destOrd="1" presId="urn:microsoft.com/office/officeart/2005/8/layout/vProcess5"/>
    <dgm:cxn modelId="{859BA09E-2913-4AD6-9CBB-BA358B1B7716}" type="presOf" srcId="{B446FC57-8277-4876-8A5C-47E4C32D3BED}" destId="{AB8DD6EB-F8A7-432B-977A-BD4411C0B9E1}" srcOrd="0" destOrd="1" presId="urn:microsoft.com/office/officeart/2005/8/layout/vProcess5"/>
    <dgm:cxn modelId="{E0C13127-1455-4AA3-97F3-250570FF31BB}" type="presOf" srcId="{8108864A-439F-4D03-B749-161050417F51}" destId="{B68E2C35-880B-451F-A1DF-AF670D51F6F1}" srcOrd="1" destOrd="1" presId="urn:microsoft.com/office/officeart/2005/8/layout/vProcess5"/>
    <dgm:cxn modelId="{1876EB22-B5DC-4B03-8058-700A7C0CD8D4}" type="presOf" srcId="{8FCFC1CE-2C92-4D3B-AC46-E46CF9CF6B59}" destId="{A2DC6E00-51C7-4BE9-A916-B1E7A7AD8A86}" srcOrd="1" destOrd="0" presId="urn:microsoft.com/office/officeart/2005/8/layout/vProcess5"/>
    <dgm:cxn modelId="{14C915CF-DD8C-4B4F-93D1-D51C67A13E9F}" type="presOf" srcId="{EF82CDE2-F923-46DD-B03A-FD74F8A1A133}" destId="{C464B6AC-B5F9-4C88-A251-F2E5975754B1}" srcOrd="0" destOrd="0" presId="urn:microsoft.com/office/officeart/2005/8/layout/vProcess5"/>
    <dgm:cxn modelId="{595DF2A3-335C-48C1-9F96-D918D090C149}" type="presOf" srcId="{493C32C3-EDBA-4907-8E2C-75830E98DF60}" destId="{0E2E89E2-5871-4156-9217-8D7B1B8ABE7E}" srcOrd="0" destOrd="0" presId="urn:microsoft.com/office/officeart/2005/8/layout/vProcess5"/>
    <dgm:cxn modelId="{AF026440-9B13-448F-B7E2-08FAC3E7E2BC}" srcId="{559E8179-5D88-4140-905B-1612B7FDB484}" destId="{BF28B456-BC84-4373-85C5-AB7B5E2CA02E}" srcOrd="2" destOrd="0" parTransId="{39985600-3D0F-4A4A-AA04-8B207818B4FE}" sibTransId="{719EA9CA-5651-415A-8D45-028D734A9EF2}"/>
    <dgm:cxn modelId="{C599677C-3CCB-45D4-A485-D877A126A258}" srcId="{6B6353CE-CC86-4B2B-A7AE-F87F95CF6D88}" destId="{8FCFC1CE-2C92-4D3B-AC46-E46CF9CF6B59}" srcOrd="0" destOrd="0" parTransId="{719B3BDD-807F-40AF-8AE8-22972EDBA27A}" sibTransId="{EF82CDE2-F923-46DD-B03A-FD74F8A1A133}"/>
    <dgm:cxn modelId="{C611073A-9E74-4654-AA3C-8E86B892B6E2}" srcId="{559E8179-5D88-4140-905B-1612B7FDB484}" destId="{8108864A-439F-4D03-B749-161050417F51}" srcOrd="0" destOrd="0" parTransId="{3FB29CA5-EACB-447F-B1D2-307360D343A6}" sibTransId="{73D1FEC2-CB0D-4367-833F-4466399197E8}"/>
    <dgm:cxn modelId="{F6DA4339-1D69-4810-B92A-8BE7113A1D63}" type="presOf" srcId="{559E8179-5D88-4140-905B-1612B7FDB484}" destId="{F31B6773-C372-4F99-ACE5-3713205C43DA}" srcOrd="0" destOrd="0" presId="urn:microsoft.com/office/officeart/2005/8/layout/vProcess5"/>
    <dgm:cxn modelId="{370A7138-948D-4B20-8F24-0F0EA0BEB5F3}" type="presOf" srcId="{8FCFC1CE-2C92-4D3B-AC46-E46CF9CF6B59}" destId="{7D2E3D75-99D5-4BC4-AA09-0470766822B6}" srcOrd="0" destOrd="0" presId="urn:microsoft.com/office/officeart/2005/8/layout/vProcess5"/>
    <dgm:cxn modelId="{6A38F3AF-8969-420A-A2E9-4C970FDD8083}" type="presOf" srcId="{2DFD9C5A-C0CD-4561-8BB2-B97899FCCCF7}" destId="{B68E2C35-880B-451F-A1DF-AF670D51F6F1}" srcOrd="1" destOrd="2" presId="urn:microsoft.com/office/officeart/2005/8/layout/vProcess5"/>
    <dgm:cxn modelId="{03560CA5-C29D-4927-A8B7-15A58B49A220}" srcId="{8FCFC1CE-2C92-4D3B-AC46-E46CF9CF6B59}" destId="{E22796BB-688D-45B4-AE05-9A350613E4C1}" srcOrd="0" destOrd="0" parTransId="{B485C174-DE9F-43A1-9FE6-E6C5DB780222}" sibTransId="{B9F1E265-411F-4203-ABD1-9A8401501562}"/>
    <dgm:cxn modelId="{21277673-441F-4A3B-85CF-69918CCC0A83}" type="presOf" srcId="{BF28B456-BC84-4373-85C5-AB7B5E2CA02E}" destId="{F31B6773-C372-4F99-ACE5-3713205C43DA}" srcOrd="0" destOrd="3" presId="urn:microsoft.com/office/officeart/2005/8/layout/vProcess5"/>
    <dgm:cxn modelId="{AAF04616-5244-4C6A-B73D-9EBEE65A812B}" srcId="{559E8179-5D88-4140-905B-1612B7FDB484}" destId="{2DFD9C5A-C0CD-4561-8BB2-B97899FCCCF7}" srcOrd="1" destOrd="0" parTransId="{4E867037-8333-4D6C-B473-56F4C5E06AF7}" sibTransId="{7A134D33-4427-455B-8B08-32A9DC1E4D72}"/>
    <dgm:cxn modelId="{A46D3D56-9A5B-40ED-8251-A7A5FF888970}" type="presOf" srcId="{FBF07BF1-1AB8-4711-8F2D-F42B9CF88739}" destId="{BB5AD85C-E34B-47B2-9163-E48F48133EF1}" srcOrd="1" destOrd="0" presId="urn:microsoft.com/office/officeart/2005/8/layout/vProcess5"/>
    <dgm:cxn modelId="{65F6E6BC-212C-471C-B6F6-08EF908E660E}" type="presOf" srcId="{FBF07BF1-1AB8-4711-8F2D-F42B9CF88739}" destId="{AB8DD6EB-F8A7-432B-977A-BD4411C0B9E1}" srcOrd="0" destOrd="0" presId="urn:microsoft.com/office/officeart/2005/8/layout/vProcess5"/>
    <dgm:cxn modelId="{3A0A40A7-2512-4618-8A0F-7EDEAF1395DF}" srcId="{6B6353CE-CC86-4B2B-A7AE-F87F95CF6D88}" destId="{FBF07BF1-1AB8-4711-8F2D-F42B9CF88739}" srcOrd="2" destOrd="0" parTransId="{01ED0ADF-3CEF-4D17-921C-28DA67727B71}" sibTransId="{DC6ACB71-E08B-461D-A943-B1D77FAF94E1}"/>
    <dgm:cxn modelId="{CD646592-1AB4-416D-AC6C-2C8F5C27BA12}" srcId="{6B6353CE-CC86-4B2B-A7AE-F87F95CF6D88}" destId="{559E8179-5D88-4140-905B-1612B7FDB484}" srcOrd="1" destOrd="0" parTransId="{626B9936-2F61-4241-8EA6-5E3D40803E2F}" sibTransId="{493C32C3-EDBA-4907-8E2C-75830E98DF60}"/>
    <dgm:cxn modelId="{575B797C-F41E-40E7-9550-1689AA00EBED}" type="presOf" srcId="{E22796BB-688D-45B4-AE05-9A350613E4C1}" destId="{A2DC6E00-51C7-4BE9-A916-B1E7A7AD8A86}" srcOrd="1" destOrd="1" presId="urn:microsoft.com/office/officeart/2005/8/layout/vProcess5"/>
    <dgm:cxn modelId="{8B0A69AA-5FDC-42DA-91D4-9976AD066BC8}" srcId="{FBF07BF1-1AB8-4711-8F2D-F42B9CF88739}" destId="{B446FC57-8277-4876-8A5C-47E4C32D3BED}" srcOrd="0" destOrd="0" parTransId="{49C77DBC-D014-4F70-AE82-F603B35797C3}" sibTransId="{8A1DF746-944C-48AC-9CAA-9E78A66B9717}"/>
    <dgm:cxn modelId="{863F7533-D0B0-4C63-BE96-DE50E1637C1A}" type="presParOf" srcId="{2FF49D9F-569C-4558-8F21-B86EDEC94AE0}" destId="{F6891D7D-A060-44EF-83FC-E5E4E7BAF0BF}" srcOrd="0" destOrd="0" presId="urn:microsoft.com/office/officeart/2005/8/layout/vProcess5"/>
    <dgm:cxn modelId="{AC7C1C1D-0EA9-446A-8339-8EC0DE5ACBD5}" type="presParOf" srcId="{2FF49D9F-569C-4558-8F21-B86EDEC94AE0}" destId="{7D2E3D75-99D5-4BC4-AA09-0470766822B6}" srcOrd="1" destOrd="0" presId="urn:microsoft.com/office/officeart/2005/8/layout/vProcess5"/>
    <dgm:cxn modelId="{1480476F-6398-46F4-88BE-6C4E78E3441B}" type="presParOf" srcId="{2FF49D9F-569C-4558-8F21-B86EDEC94AE0}" destId="{F31B6773-C372-4F99-ACE5-3713205C43DA}" srcOrd="2" destOrd="0" presId="urn:microsoft.com/office/officeart/2005/8/layout/vProcess5"/>
    <dgm:cxn modelId="{86A0F6E0-47BE-4531-B8CE-A82A6622AA6E}" type="presParOf" srcId="{2FF49D9F-569C-4558-8F21-B86EDEC94AE0}" destId="{AB8DD6EB-F8A7-432B-977A-BD4411C0B9E1}" srcOrd="3" destOrd="0" presId="urn:microsoft.com/office/officeart/2005/8/layout/vProcess5"/>
    <dgm:cxn modelId="{6434DFE6-AAE8-445D-8D05-BB59E773AB10}" type="presParOf" srcId="{2FF49D9F-569C-4558-8F21-B86EDEC94AE0}" destId="{C464B6AC-B5F9-4C88-A251-F2E5975754B1}" srcOrd="4" destOrd="0" presId="urn:microsoft.com/office/officeart/2005/8/layout/vProcess5"/>
    <dgm:cxn modelId="{D47C7288-7C52-4124-97DB-8940EA9D69B4}" type="presParOf" srcId="{2FF49D9F-569C-4558-8F21-B86EDEC94AE0}" destId="{0E2E89E2-5871-4156-9217-8D7B1B8ABE7E}" srcOrd="5" destOrd="0" presId="urn:microsoft.com/office/officeart/2005/8/layout/vProcess5"/>
    <dgm:cxn modelId="{FE9882D8-CDDB-4454-9C1E-62D6578905DF}" type="presParOf" srcId="{2FF49D9F-569C-4558-8F21-B86EDEC94AE0}" destId="{A2DC6E00-51C7-4BE9-A916-B1E7A7AD8A86}" srcOrd="6" destOrd="0" presId="urn:microsoft.com/office/officeart/2005/8/layout/vProcess5"/>
    <dgm:cxn modelId="{A0EDB860-06A1-41D1-ABCD-DF5DE95EECD8}" type="presParOf" srcId="{2FF49D9F-569C-4558-8F21-B86EDEC94AE0}" destId="{B68E2C35-880B-451F-A1DF-AF670D51F6F1}" srcOrd="7" destOrd="0" presId="urn:microsoft.com/office/officeart/2005/8/layout/vProcess5"/>
    <dgm:cxn modelId="{3CC589C5-F980-4F6C-A869-0F9E90865D9D}" type="presParOf" srcId="{2FF49D9F-569C-4558-8F21-B86EDEC94AE0}" destId="{BB5AD85C-E34B-47B2-9163-E48F48133EF1}" srcOrd="8" destOrd="0" presId="urn:microsoft.com/office/officeart/2005/8/layout/v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353CE-CC86-4B2B-A7AE-F87F95CF6D8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CFC1CE-2C92-4D3B-AC46-E46CF9CF6B59}">
      <dgm:prSet phldrT="[Text]"/>
      <dgm:spPr>
        <a:xfrm>
          <a:off x="0" y="0"/>
          <a:ext cx="6995160" cy="137160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Bring the prescription to pharmacy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19B3BDD-807F-40AF-8AE8-22972EDBA27A}" type="parTrans" cxnId="{C599677C-3CCB-45D4-A485-D877A126A258}">
      <dgm:prSet/>
      <dgm:spPr/>
      <dgm:t>
        <a:bodyPr/>
        <a:lstStyle/>
        <a:p>
          <a:endParaRPr lang="en-US"/>
        </a:p>
      </dgm:t>
    </dgm:pt>
    <dgm:pt modelId="{EF82CDE2-F923-46DD-B03A-FD74F8A1A133}" type="sibTrans" cxnId="{C599677C-3CCB-45D4-A485-D877A126A258}">
      <dgm:prSet/>
      <dgm:spPr>
        <a:xfrm>
          <a:off x="6103619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9E8179-5D88-4140-905B-1612B7FDB484}">
      <dgm:prSet phldrT="[Text]"/>
      <dgm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Pharmacist will advise of the prescription price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26B9936-2F61-4241-8EA6-5E3D40803E2F}" type="parTrans" cxnId="{CD646592-1AB4-416D-AC6C-2C8F5C27BA12}">
      <dgm:prSet/>
      <dgm:spPr/>
      <dgm:t>
        <a:bodyPr/>
        <a:lstStyle/>
        <a:p>
          <a:endParaRPr lang="en-US"/>
        </a:p>
      </dgm:t>
    </dgm:pt>
    <dgm:pt modelId="{493C32C3-EDBA-4907-8E2C-75830E98DF60}" type="sibTrans" cxnId="{CD646592-1AB4-416D-AC6C-2C8F5C27BA12}">
      <dgm:prSet/>
      <dgm:spPr>
        <a:xfrm>
          <a:off x="6720839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108864A-439F-4D03-B749-161050417F51}">
      <dgm:prSet phldrT="[Text]"/>
      <dgm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Make sure that the pharmacy has your updated insurance/benefit information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FB29CA5-EACB-447F-B1D2-307360D343A6}" type="parTrans" cxnId="{C611073A-9E74-4654-AA3C-8E86B892B6E2}">
      <dgm:prSet/>
      <dgm:spPr/>
      <dgm:t>
        <a:bodyPr/>
        <a:lstStyle/>
        <a:p>
          <a:endParaRPr lang="en-US"/>
        </a:p>
      </dgm:t>
    </dgm:pt>
    <dgm:pt modelId="{73D1FEC2-CB0D-4367-833F-4466399197E8}" type="sibTrans" cxnId="{C611073A-9E74-4654-AA3C-8E86B892B6E2}">
      <dgm:prSet/>
      <dgm:spPr/>
      <dgm:t>
        <a:bodyPr/>
        <a:lstStyle/>
        <a:p>
          <a:endParaRPr lang="en-US"/>
        </a:p>
      </dgm:t>
    </dgm:pt>
    <dgm:pt modelId="{FBF07BF1-1AB8-4711-8F2D-F42B9CF88739}">
      <dgm:prSet phldrT="[Text]"/>
      <dgm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1ED0ADF-3CEF-4D17-921C-28DA67727B71}" type="parTrans" cxnId="{3A0A40A7-2512-4618-8A0F-7EDEAF1395DF}">
      <dgm:prSet/>
      <dgm:spPr/>
      <dgm:t>
        <a:bodyPr/>
        <a:lstStyle/>
        <a:p>
          <a:endParaRPr lang="en-US"/>
        </a:p>
      </dgm:t>
    </dgm:pt>
    <dgm:pt modelId="{DC6ACB71-E08B-461D-A943-B1D77FAF94E1}" type="sibTrans" cxnId="{3A0A40A7-2512-4618-8A0F-7EDEAF1395DF}">
      <dgm:prSet/>
      <dgm:spPr/>
      <dgm:t>
        <a:bodyPr/>
        <a:lstStyle/>
        <a:p>
          <a:endParaRPr lang="en-US"/>
        </a:p>
      </dgm:t>
    </dgm:pt>
    <dgm:pt modelId="{B446FC57-8277-4876-8A5C-47E4C32D3BED}">
      <dgm:prSet phldrT="[Text]"/>
      <dgm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Swipe the card as credit vs. debit for your convenience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9C77DBC-D014-4F70-AE82-F603B35797C3}" type="parTrans" cxnId="{8B0A69AA-5FDC-42DA-91D4-9976AD066BC8}">
      <dgm:prSet/>
      <dgm:spPr/>
      <dgm:t>
        <a:bodyPr/>
        <a:lstStyle/>
        <a:p>
          <a:endParaRPr lang="en-US"/>
        </a:p>
      </dgm:t>
    </dgm:pt>
    <dgm:pt modelId="{8A1DF746-944C-48AC-9CAA-9E78A66B9717}" type="sibTrans" cxnId="{8B0A69AA-5FDC-42DA-91D4-9976AD066BC8}">
      <dgm:prSet/>
      <dgm:spPr/>
      <dgm:t>
        <a:bodyPr/>
        <a:lstStyle/>
        <a:p>
          <a:endParaRPr lang="en-US"/>
        </a:p>
      </dgm:t>
    </dgm:pt>
    <dgm:pt modelId="{54B31CFE-8CD2-416B-8DB3-8C872B0DC5E9}" type="pres">
      <dgm:prSet presAssocID="{6B6353CE-CC86-4B2B-A7AE-F87F95CF6D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B1422-EC25-41DE-B3EB-F62FBDA7B808}" type="pres">
      <dgm:prSet presAssocID="{6B6353CE-CC86-4B2B-A7AE-F87F95CF6D8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8481241A-6AC0-40E8-8136-1F6F50075A02}" type="pres">
      <dgm:prSet presAssocID="{6B6353CE-CC86-4B2B-A7AE-F87F95CF6D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7BFE2-6B1D-4A47-A3BA-28FB043C76C3}" type="pres">
      <dgm:prSet presAssocID="{6B6353CE-CC86-4B2B-A7AE-F87F95CF6D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E5955-72DE-45A9-A26A-E6B489ED5A8E}" type="pres">
      <dgm:prSet presAssocID="{6B6353CE-CC86-4B2B-A7AE-F87F95CF6D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322AB-D72C-4E78-8A0C-0145EF675863}" type="pres">
      <dgm:prSet presAssocID="{6B6353CE-CC86-4B2B-A7AE-F87F95CF6D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46541-83B3-4707-859D-AF64EEEE7456}" type="pres">
      <dgm:prSet presAssocID="{6B6353CE-CC86-4B2B-A7AE-F87F95CF6D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BE5FA-A631-48DF-B744-53E4158DFE7C}" type="pres">
      <dgm:prSet presAssocID="{6B6353CE-CC86-4B2B-A7AE-F87F95CF6D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623E-B6E7-4953-824F-7E029A1DBDEC}" type="pres">
      <dgm:prSet presAssocID="{6B6353CE-CC86-4B2B-A7AE-F87F95CF6D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D2912-61E1-4D9C-ADF6-9DE1C0793449}" type="pres">
      <dgm:prSet presAssocID="{6B6353CE-CC86-4B2B-A7AE-F87F95CF6D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0A40A7-2512-4618-8A0F-7EDEAF1395DF}" srcId="{6B6353CE-CC86-4B2B-A7AE-F87F95CF6D88}" destId="{FBF07BF1-1AB8-4711-8F2D-F42B9CF88739}" srcOrd="2" destOrd="0" parTransId="{01ED0ADF-3CEF-4D17-921C-28DA67727B71}" sibTransId="{DC6ACB71-E08B-461D-A943-B1D77FAF94E1}"/>
    <dgm:cxn modelId="{14666327-FD25-4F75-8533-8243A4A13274}" type="presOf" srcId="{8FCFC1CE-2C92-4D3B-AC46-E46CF9CF6B59}" destId="{57DBE5FA-A631-48DF-B744-53E4158DFE7C}" srcOrd="1" destOrd="0" presId="urn:microsoft.com/office/officeart/2005/8/layout/vProcess5"/>
    <dgm:cxn modelId="{5124098C-0442-432D-81A7-1FFB2A57D2D3}" type="presOf" srcId="{FBF07BF1-1AB8-4711-8F2D-F42B9CF88739}" destId="{F11E5955-72DE-45A9-A26A-E6B489ED5A8E}" srcOrd="0" destOrd="0" presId="urn:microsoft.com/office/officeart/2005/8/layout/vProcess5"/>
    <dgm:cxn modelId="{FB8B2168-3E32-4A12-A891-F48BFC410F68}" type="presOf" srcId="{EF82CDE2-F923-46DD-B03A-FD74F8A1A133}" destId="{2C4322AB-D72C-4E78-8A0C-0145EF675863}" srcOrd="0" destOrd="0" presId="urn:microsoft.com/office/officeart/2005/8/layout/vProcess5"/>
    <dgm:cxn modelId="{602A781C-669D-4577-B5D3-2385350663F8}" type="presOf" srcId="{493C32C3-EDBA-4907-8E2C-75830E98DF60}" destId="{41846541-83B3-4707-859D-AF64EEEE7456}" srcOrd="0" destOrd="0" presId="urn:microsoft.com/office/officeart/2005/8/layout/vProcess5"/>
    <dgm:cxn modelId="{8B0A69AA-5FDC-42DA-91D4-9976AD066BC8}" srcId="{FBF07BF1-1AB8-4711-8F2D-F42B9CF88739}" destId="{B446FC57-8277-4876-8A5C-47E4C32D3BED}" srcOrd="0" destOrd="0" parTransId="{49C77DBC-D014-4F70-AE82-F603B35797C3}" sibTransId="{8A1DF746-944C-48AC-9CAA-9E78A66B9717}"/>
    <dgm:cxn modelId="{F3317893-53E9-4BD1-A7DB-FA21ED95633F}" type="presOf" srcId="{B446FC57-8277-4876-8A5C-47E4C32D3BED}" destId="{F11E5955-72DE-45A9-A26A-E6B489ED5A8E}" srcOrd="0" destOrd="1" presId="urn:microsoft.com/office/officeart/2005/8/layout/vProcess5"/>
    <dgm:cxn modelId="{09510670-6DAD-44AC-92CD-A435145863D8}" type="presOf" srcId="{B446FC57-8277-4876-8A5C-47E4C32D3BED}" destId="{C70D2912-61E1-4D9C-ADF6-9DE1C0793449}" srcOrd="1" destOrd="1" presId="urn:microsoft.com/office/officeart/2005/8/layout/vProcess5"/>
    <dgm:cxn modelId="{B5AAFBF8-7C45-422C-9971-5F089D9E398B}" type="presOf" srcId="{8FCFC1CE-2C92-4D3B-AC46-E46CF9CF6B59}" destId="{8481241A-6AC0-40E8-8136-1F6F50075A02}" srcOrd="0" destOrd="0" presId="urn:microsoft.com/office/officeart/2005/8/layout/vProcess5"/>
    <dgm:cxn modelId="{F132FD34-3D58-44C7-9DB9-D7CA7EA71BCC}" type="presOf" srcId="{8108864A-439F-4D03-B749-161050417F51}" destId="{13C2623E-B6E7-4953-824F-7E029A1DBDEC}" srcOrd="1" destOrd="1" presId="urn:microsoft.com/office/officeart/2005/8/layout/vProcess5"/>
    <dgm:cxn modelId="{70EAAA61-1CAC-417D-A0EC-C39088A78F2B}" type="presOf" srcId="{FBF07BF1-1AB8-4711-8F2D-F42B9CF88739}" destId="{C70D2912-61E1-4D9C-ADF6-9DE1C0793449}" srcOrd="1" destOrd="0" presId="urn:microsoft.com/office/officeart/2005/8/layout/vProcess5"/>
    <dgm:cxn modelId="{43654ED9-F173-4DEE-A90F-AE49504EDAE8}" type="presOf" srcId="{559E8179-5D88-4140-905B-1612B7FDB484}" destId="{C227BFE2-6B1D-4A47-A3BA-28FB043C76C3}" srcOrd="0" destOrd="0" presId="urn:microsoft.com/office/officeart/2005/8/layout/vProcess5"/>
    <dgm:cxn modelId="{AECB79F3-4125-4653-A5F2-2A4B18FF65DD}" type="presOf" srcId="{6B6353CE-CC86-4B2B-A7AE-F87F95CF6D88}" destId="{54B31CFE-8CD2-416B-8DB3-8C872B0DC5E9}" srcOrd="0" destOrd="0" presId="urn:microsoft.com/office/officeart/2005/8/layout/vProcess5"/>
    <dgm:cxn modelId="{C599677C-3CCB-45D4-A485-D877A126A258}" srcId="{6B6353CE-CC86-4B2B-A7AE-F87F95CF6D88}" destId="{8FCFC1CE-2C92-4D3B-AC46-E46CF9CF6B59}" srcOrd="0" destOrd="0" parTransId="{719B3BDD-807F-40AF-8AE8-22972EDBA27A}" sibTransId="{EF82CDE2-F923-46DD-B03A-FD74F8A1A133}"/>
    <dgm:cxn modelId="{438E2141-50BB-429E-8EB8-268136928A98}" type="presOf" srcId="{559E8179-5D88-4140-905B-1612B7FDB484}" destId="{13C2623E-B6E7-4953-824F-7E029A1DBDEC}" srcOrd="1" destOrd="0" presId="urn:microsoft.com/office/officeart/2005/8/layout/vProcess5"/>
    <dgm:cxn modelId="{C611073A-9E74-4654-AA3C-8E86B892B6E2}" srcId="{559E8179-5D88-4140-905B-1612B7FDB484}" destId="{8108864A-439F-4D03-B749-161050417F51}" srcOrd="0" destOrd="0" parTransId="{3FB29CA5-EACB-447F-B1D2-307360D343A6}" sibTransId="{73D1FEC2-CB0D-4367-833F-4466399197E8}"/>
    <dgm:cxn modelId="{6D97F86D-B0FE-4F68-B67B-D0819A3C2D6E}" type="presOf" srcId="{8108864A-439F-4D03-B749-161050417F51}" destId="{C227BFE2-6B1D-4A47-A3BA-28FB043C76C3}" srcOrd="0" destOrd="1" presId="urn:microsoft.com/office/officeart/2005/8/layout/vProcess5"/>
    <dgm:cxn modelId="{CD646592-1AB4-416D-AC6C-2C8F5C27BA12}" srcId="{6B6353CE-CC86-4B2B-A7AE-F87F95CF6D88}" destId="{559E8179-5D88-4140-905B-1612B7FDB484}" srcOrd="1" destOrd="0" parTransId="{626B9936-2F61-4241-8EA6-5E3D40803E2F}" sibTransId="{493C32C3-EDBA-4907-8E2C-75830E98DF60}"/>
    <dgm:cxn modelId="{A7F42534-C728-4FE6-A738-8E59589C6BFC}" type="presParOf" srcId="{54B31CFE-8CD2-416B-8DB3-8C872B0DC5E9}" destId="{984B1422-EC25-41DE-B3EB-F62FBDA7B808}" srcOrd="0" destOrd="0" presId="urn:microsoft.com/office/officeart/2005/8/layout/vProcess5"/>
    <dgm:cxn modelId="{A7CD811E-8AC0-4604-9343-6E151D3B3F70}" type="presParOf" srcId="{54B31CFE-8CD2-416B-8DB3-8C872B0DC5E9}" destId="{8481241A-6AC0-40E8-8136-1F6F50075A02}" srcOrd="1" destOrd="0" presId="urn:microsoft.com/office/officeart/2005/8/layout/vProcess5"/>
    <dgm:cxn modelId="{034513FA-BE1C-48CF-8C77-2FAF695DB411}" type="presParOf" srcId="{54B31CFE-8CD2-416B-8DB3-8C872B0DC5E9}" destId="{C227BFE2-6B1D-4A47-A3BA-28FB043C76C3}" srcOrd="2" destOrd="0" presId="urn:microsoft.com/office/officeart/2005/8/layout/vProcess5"/>
    <dgm:cxn modelId="{DD6C0D38-7AE9-46D9-BD11-2F0EEA0FF70F}" type="presParOf" srcId="{54B31CFE-8CD2-416B-8DB3-8C872B0DC5E9}" destId="{F11E5955-72DE-45A9-A26A-E6B489ED5A8E}" srcOrd="3" destOrd="0" presId="urn:microsoft.com/office/officeart/2005/8/layout/vProcess5"/>
    <dgm:cxn modelId="{9CEB97C3-058B-488B-9A37-9BAAADCC1F6C}" type="presParOf" srcId="{54B31CFE-8CD2-416B-8DB3-8C872B0DC5E9}" destId="{2C4322AB-D72C-4E78-8A0C-0145EF675863}" srcOrd="4" destOrd="0" presId="urn:microsoft.com/office/officeart/2005/8/layout/vProcess5"/>
    <dgm:cxn modelId="{2E2C84FE-0FED-4F01-B02A-6E5AA9DE7424}" type="presParOf" srcId="{54B31CFE-8CD2-416B-8DB3-8C872B0DC5E9}" destId="{41846541-83B3-4707-859D-AF64EEEE7456}" srcOrd="5" destOrd="0" presId="urn:microsoft.com/office/officeart/2005/8/layout/vProcess5"/>
    <dgm:cxn modelId="{EC206FD7-C59E-451A-8F5A-A7989F58E84D}" type="presParOf" srcId="{54B31CFE-8CD2-416B-8DB3-8C872B0DC5E9}" destId="{57DBE5FA-A631-48DF-B744-53E4158DFE7C}" srcOrd="6" destOrd="0" presId="urn:microsoft.com/office/officeart/2005/8/layout/vProcess5"/>
    <dgm:cxn modelId="{97EE3C2B-4C63-4EE6-B283-3C8EB0C153D2}" type="presParOf" srcId="{54B31CFE-8CD2-416B-8DB3-8C872B0DC5E9}" destId="{13C2623E-B6E7-4953-824F-7E029A1DBDEC}" srcOrd="7" destOrd="0" presId="urn:microsoft.com/office/officeart/2005/8/layout/vProcess5"/>
    <dgm:cxn modelId="{5140DCBB-E430-4BEB-BAD3-8BC8C73A441E}" type="presParOf" srcId="{54B31CFE-8CD2-416B-8DB3-8C872B0DC5E9}" destId="{C70D2912-61E1-4D9C-ADF6-9DE1C07934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E3D75-99D5-4BC4-AA09-0470766822B6}">
      <dsp:nvSpPr>
        <dsp:cNvPr id="0" name=""/>
        <dsp:cNvSpPr/>
      </dsp:nvSpPr>
      <dsp:spPr>
        <a:xfrm>
          <a:off x="0" y="0"/>
          <a:ext cx="6995160" cy="139446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Present health insurance carrier ID card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copay if applicable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842" y="40842"/>
        <a:ext cx="5490429" cy="1312776"/>
      </dsp:txXfrm>
    </dsp:sp>
    <dsp:sp modelId="{F31B6773-C372-4F99-ACE5-3713205C43DA}">
      <dsp:nvSpPr>
        <dsp:cNvPr id="0" name=""/>
        <dsp:cNvSpPr/>
      </dsp:nvSpPr>
      <dsp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Complete visit with the healthcare provider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submit information to health insurance carrier	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Carrier will  make adjustments and issue an Explanation of Benefits (EOB)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issue a detailed bill or statement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58061" y="1667711"/>
        <a:ext cx="5389857" cy="1312776"/>
      </dsp:txXfrm>
    </dsp:sp>
    <dsp:sp modelId="{AB8DD6EB-F8A7-432B-977A-BD4411C0B9E1}">
      <dsp:nvSpPr>
        <dsp:cNvPr id="0" name=""/>
        <dsp:cNvSpPr/>
      </dsp:nvSpPr>
      <dsp:spPr>
        <a:xfrm>
          <a:off x="1234439" y="3253739"/>
          <a:ext cx="6995160" cy="139446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the card number on the provider bill within the billing section 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275281" y="3294581"/>
        <a:ext cx="5389856" cy="1312776"/>
      </dsp:txXfrm>
    </dsp:sp>
    <dsp:sp modelId="{C464B6AC-B5F9-4C88-A251-F2E5975754B1}">
      <dsp:nvSpPr>
        <dsp:cNvPr id="0" name=""/>
        <dsp:cNvSpPr/>
      </dsp:nvSpPr>
      <dsp:spPr>
        <a:xfrm>
          <a:off x="6088761" y="1057465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292701" y="1057465"/>
        <a:ext cx="498519" cy="682065"/>
      </dsp:txXfrm>
    </dsp:sp>
    <dsp:sp modelId="{0E2E89E2-5871-4156-9217-8D7B1B8ABE7E}">
      <dsp:nvSpPr>
        <dsp:cNvPr id="0" name=""/>
        <dsp:cNvSpPr/>
      </dsp:nvSpPr>
      <dsp:spPr>
        <a:xfrm>
          <a:off x="6705980" y="2675039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09920" y="2675039"/>
        <a:ext cx="498519" cy="682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1241A-6AC0-40E8-8136-1F6F50075A02}">
      <dsp:nvSpPr>
        <dsp:cNvPr id="0" name=""/>
        <dsp:cNvSpPr/>
      </dsp:nvSpPr>
      <dsp:spPr>
        <a:xfrm>
          <a:off x="0" y="0"/>
          <a:ext cx="6995160" cy="137160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Bring the prescription to pharmacy </a:t>
          </a:r>
          <a:endParaRPr lang="en-US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173" y="40173"/>
        <a:ext cx="5515096" cy="1291254"/>
      </dsp:txXfrm>
    </dsp:sp>
    <dsp:sp modelId="{C227BFE2-6B1D-4A47-A3BA-28FB043C76C3}">
      <dsp:nvSpPr>
        <dsp:cNvPr id="0" name=""/>
        <dsp:cNvSpPr/>
      </dsp:nvSpPr>
      <dsp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Pharmacist will advise of the prescription price </a:t>
          </a:r>
          <a:endParaRPr lang="en-US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Make sure that the pharmacy has your updated insurance/benefit information</a:t>
          </a:r>
          <a:endParaRPr lang="en-U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57392" y="1640372"/>
        <a:ext cx="5406053" cy="1291254"/>
      </dsp:txXfrm>
    </dsp:sp>
    <dsp:sp modelId="{F11E5955-72DE-45A9-A26A-E6B489ED5A8E}">
      <dsp:nvSpPr>
        <dsp:cNvPr id="0" name=""/>
        <dsp:cNvSpPr/>
      </dsp:nvSpPr>
      <dsp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Swipe the card as credit vs. debit for your convenience </a:t>
          </a:r>
          <a:endParaRPr lang="en-U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274612" y="3240572"/>
        <a:ext cx="5406053" cy="1291254"/>
      </dsp:txXfrm>
    </dsp:sp>
    <dsp:sp modelId="{2C4322AB-D72C-4E78-8A0C-0145EF675863}">
      <dsp:nvSpPr>
        <dsp:cNvPr id="0" name=""/>
        <dsp:cNvSpPr/>
      </dsp:nvSpPr>
      <dsp:spPr>
        <a:xfrm>
          <a:off x="6103619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304215" y="1040130"/>
        <a:ext cx="490348" cy="670884"/>
      </dsp:txXfrm>
    </dsp:sp>
    <dsp:sp modelId="{41846541-83B3-4707-859D-AF64EEEE7456}">
      <dsp:nvSpPr>
        <dsp:cNvPr id="0" name=""/>
        <dsp:cNvSpPr/>
      </dsp:nvSpPr>
      <dsp:spPr>
        <a:xfrm>
          <a:off x="6720839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21435" y="2631186"/>
        <a:ext cx="490348" cy="67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0857-D999-45FB-93C5-74BF455A6890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803B5-90D0-4D6D-AC9F-383AB190C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4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81630-91F1-4A2B-842F-CDBF1AF607F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6" y="4344229"/>
            <a:ext cx="5028571" cy="4114387"/>
          </a:xfrm>
          <a:noFill/>
          <a:ln/>
        </p:spPr>
        <p:txBody>
          <a:bodyPr lIns="94292" tIns="47146" rIns="94292" bIns="4714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6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8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7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9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6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baseline="0" dirty="0" smtClean="0"/>
          </a:p>
          <a:p>
            <a:pPr defTabSz="966612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90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1" y="3916324"/>
            <a:ext cx="9143999" cy="1376326"/>
          </a:xfrm>
        </p:spPr>
        <p:txBody>
          <a:bodyPr rIns="640080" anchor="ctr">
            <a:normAutofit/>
          </a:bodyPr>
          <a:lstStyle>
            <a:lvl1pPr marL="45720" indent="0" algn="r">
              <a:buNone/>
              <a:defRPr sz="3600" baseline="0"/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Enter Your Title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54730" y="5479040"/>
            <a:ext cx="7167415" cy="455327"/>
          </a:xfrm>
        </p:spPr>
        <p:txBody>
          <a:bodyPr/>
          <a:lstStyle>
            <a:lvl1pPr marL="45720" indent="0" algn="r">
              <a:buNone/>
              <a:defRPr/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54730" y="5905283"/>
            <a:ext cx="7167415" cy="455327"/>
          </a:xfrm>
        </p:spPr>
        <p:txBody>
          <a:bodyPr/>
          <a:lstStyle>
            <a:lvl1pPr marL="45720" indent="0" algn="r">
              <a:buNone/>
              <a:defRPr>
                <a:solidFill>
                  <a:srgbClr val="A6C481"/>
                </a:solidFill>
              </a:defRPr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Today’s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-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4646616" y="1353679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accent5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flipH="1">
            <a:off x="4646612" y="1343683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353680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 flipH="1">
            <a:off x="457201" y="1353679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4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45" y="1417639"/>
            <a:ext cx="3672898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1">
                      <a:lumMod val="50000"/>
                      <a:alpha val="5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48" y="2133640"/>
            <a:ext cx="349678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746" y="1417639"/>
            <a:ext cx="3674341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effectLst>
                  <a:outerShdw dist="12700" dir="13500000" algn="tl" rotWithShape="0">
                    <a:schemeClr val="accent5">
                      <a:lumMod val="50000"/>
                      <a:alpha val="6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028" y="2133640"/>
            <a:ext cx="344729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4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mparison Colorf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4646616" y="1353679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accent5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flipH="1">
            <a:off x="4646612" y="1343683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353680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 flipH="1">
            <a:off x="457201" y="1353679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45" y="1417639"/>
            <a:ext cx="3672898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1">
                      <a:lumMod val="50000"/>
                      <a:alpha val="5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48" y="2133640"/>
            <a:ext cx="3496780" cy="395128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746" y="1417639"/>
            <a:ext cx="3674341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effectLst>
                  <a:outerShdw dist="12700" dir="13500000" algn="tl" rotWithShape="0">
                    <a:schemeClr val="accent5">
                      <a:lumMod val="50000"/>
                      <a:alpha val="6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028" y="2133640"/>
            <a:ext cx="344729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8774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4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6065256" y="1508698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259853" y="1508699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508698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6"/>
          <p:cNvSpPr/>
          <p:nvPr/>
        </p:nvSpPr>
        <p:spPr>
          <a:xfrm>
            <a:off x="457200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100000">
                <a:srgbClr val="F6A04E"/>
              </a:gs>
              <a:gs pos="0">
                <a:srgbClr val="E74E1A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259852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FAB809"/>
              </a:gs>
              <a:gs pos="57000">
                <a:srgbClr val="FDCC5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062504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26AB90"/>
              </a:gs>
              <a:gs pos="76000">
                <a:srgbClr val="67C0A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23456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>
          <a:xfrm>
            <a:off x="3454402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262258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60434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063668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7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>
          <a:xfrm>
            <a:off x="6715127" y="1508699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4629152" y="1508698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543176" y="1508699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508698"/>
            <a:ext cx="196960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6"/>
          <p:cNvSpPr/>
          <p:nvPr/>
        </p:nvSpPr>
        <p:spPr>
          <a:xfrm>
            <a:off x="457200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100000">
                <a:srgbClr val="F6A04E"/>
              </a:gs>
              <a:gs pos="0">
                <a:srgbClr val="E74E1A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543176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FAB809"/>
              </a:gs>
              <a:gs pos="57000">
                <a:srgbClr val="FDCC5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629152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26AB90"/>
              </a:gs>
              <a:gs pos="76000">
                <a:srgbClr val="67C0A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6715127" y="1417638"/>
            <a:ext cx="1971673" cy="580313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328AD9"/>
              </a:gs>
              <a:gs pos="76000">
                <a:srgbClr val="1A6CB8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</p:nvPr>
        </p:nvSpPr>
        <p:spPr>
          <a:xfrm>
            <a:off x="2543177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14"/>
          </p:nvPr>
        </p:nvSpPr>
        <p:spPr>
          <a:xfrm>
            <a:off x="4629152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/>
          </p:nvPr>
        </p:nvSpPr>
        <p:spPr>
          <a:xfrm>
            <a:off x="6715127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548725" y="1437560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629155" y="1437560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717198" y="1423563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7200" y="1424868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7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91440"/>
            <a:ext cx="9144000" cy="39604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318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590" y="3099527"/>
            <a:ext cx="60198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6600" dirty="0" smtClean="0">
                <a:solidFill>
                  <a:srgbClr val="595959"/>
                </a:solidFill>
                <a:latin typeface="+mn-lt"/>
                <a:cs typeface="DIN Next LT Pro Light"/>
              </a:rPr>
              <a:t>Questions?</a:t>
            </a:r>
            <a:endParaRPr lang="en-US" sz="6600" dirty="0">
              <a:solidFill>
                <a:srgbClr val="595959"/>
              </a:solidFill>
              <a:latin typeface="+mn-lt"/>
              <a:cs typeface="DIN Next LT Pro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1" b="2701"/>
          <a:stretch/>
        </p:blipFill>
        <p:spPr>
          <a:xfrm>
            <a:off x="843394" y="2283038"/>
            <a:ext cx="1298503" cy="2539999"/>
          </a:xfrm>
          <a:prstGeom prst="rect">
            <a:avLst/>
          </a:prstGeom>
          <a:effectLst>
            <a:reflection stA="21000" endPos="51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38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1440"/>
            <a:ext cx="9144000" cy="39604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318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7454" y="3099527"/>
            <a:ext cx="8266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6600" dirty="0" smtClean="0">
                <a:solidFill>
                  <a:srgbClr val="595959"/>
                </a:solidFill>
                <a:latin typeface="+mn-lt"/>
                <a:cs typeface="DIN Next LT Pro Light"/>
              </a:rPr>
              <a:t>Thank you.</a:t>
            </a:r>
            <a:endParaRPr lang="en-US" sz="6600" dirty="0">
              <a:solidFill>
                <a:srgbClr val="595959"/>
              </a:solidFill>
              <a:latin typeface="+mn-lt"/>
              <a:cs typeface="DIN Next LT Pro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7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3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89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9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2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2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79880"/>
            <a:ext cx="3200400" cy="37124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579880"/>
            <a:ext cx="3200400" cy="37124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2159" y="365760"/>
            <a:ext cx="7520940" cy="548640"/>
          </a:xfrm>
        </p:spPr>
        <p:txBody>
          <a:bodyPr/>
          <a:lstStyle>
            <a:lvl1pPr>
              <a:defRPr sz="24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36F76-7B0A-41C3-BD01-605298B561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316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917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49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0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2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49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0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2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92402"/>
            <a:ext cx="5642123" cy="104583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3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1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2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2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199"/>
            <a:ext cx="5642123" cy="11406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6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199"/>
            <a:ext cx="5642123" cy="11406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773" y="1483615"/>
            <a:ext cx="3671455" cy="3394075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773" y="1476292"/>
            <a:ext cx="3671455" cy="3394075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9903" y="1300024"/>
            <a:ext cx="0" cy="4884481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</a:ln>
          <a:effectLst>
            <a:outerShdw dist="12700" dir="1800000" algn="tl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5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7"/>
            <a:ext cx="9144000" cy="67999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7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choice-logo.png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8400"/>
            <a:ext cx="1254543" cy="4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outerShdw dist="25400" dir="2700000" algn="tl" rotWithShape="0">
              <a:schemeClr val="bg1">
                <a:alpha val="4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4572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Font typeface="Arial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466344" indent="-192024" algn="l" defTabSz="4572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75000"/>
        <a:buFont typeface="Arial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685800" indent="-164592" algn="l" defTabSz="457200" rtl="0" eaLnBrk="1" latinLnBrk="0" hangingPunct="1">
        <a:lnSpc>
          <a:spcPct val="90000"/>
        </a:lnSpc>
        <a:spcBef>
          <a:spcPts val="1200"/>
        </a:spcBef>
        <a:buClr>
          <a:schemeClr val="accent3"/>
        </a:buClr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868680" indent="-137160" algn="l" defTabSz="457200" rtl="0" eaLnBrk="1" latinLnBrk="0" hangingPunct="1">
        <a:lnSpc>
          <a:spcPct val="90000"/>
        </a:lnSpc>
        <a:spcBef>
          <a:spcPts val="1200"/>
        </a:spcBef>
        <a:buClr>
          <a:schemeClr val="accent4"/>
        </a:buClr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1051560" indent="-137160" algn="l" defTabSz="457200" rtl="0" eaLnBrk="1" latinLnBrk="0" hangingPunct="1">
        <a:lnSpc>
          <a:spcPct val="90000"/>
        </a:lnSpc>
        <a:spcBef>
          <a:spcPts val="1200"/>
        </a:spcBef>
        <a:buClr>
          <a:schemeClr val="accent6"/>
        </a:buClr>
        <a:buFont typeface="Arial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oice-strategies.com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brainshark.com/ccc/vu?pi=zFXzOKGD5z23dmz0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choice-strategies.com/member-forms" TargetMode="External"/><Relationship Id="rId4" Type="http://schemas.openxmlformats.org/officeDocument/2006/relationships/hyperlink" Target="https://www.brainshark.com/ccc/CSMobileApp" TargetMode="Externa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brainshark.com/ccc/NewMemberPortalOverview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brainshark.com/ccc/CSMobileAp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pdf/p50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wageworks.com/employees/support-center/healthcare-fsa-eligible-expenses-tab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geworks.com/employees/support-center/dcfsa-eligible-expenses-tab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Group Name</a:t>
            </a:r>
          </a:p>
          <a:p>
            <a:r>
              <a:rPr lang="en-US" sz="2400" b="1" dirty="0" smtClean="0"/>
              <a:t>Employer ID: </a:t>
            </a:r>
            <a:r>
              <a:rPr lang="en-US" sz="2400" dirty="0" smtClean="0"/>
              <a:t>CHO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Example: </a:t>
            </a:r>
            <a:br>
              <a:rPr lang="en-US" dirty="0"/>
            </a:br>
            <a:r>
              <a:rPr lang="en-US" dirty="0"/>
              <a:t>Prescription Expenses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0828625"/>
              </p:ext>
            </p:extLst>
          </p:nvPr>
        </p:nvGraphicFramePr>
        <p:xfrm>
          <a:off x="457200" y="12954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5973591"/>
            <a:ext cx="6918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1C4F7F"/>
                </a:solidFill>
                <a:latin typeface="Arial" pitchFamily="34" charset="0"/>
                <a:cs typeface="Arial" pitchFamily="34" charset="0"/>
              </a:rPr>
              <a:t>IIAS (Inventory Information Approval System)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Request for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documentation on Rx charges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IIAS Approved Pharmacy is used.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(List available on </a:t>
            </a:r>
            <a:r>
              <a:rPr lang="en-US" sz="1200" i="1" dirty="0" smtClean="0">
                <a:solidFill>
                  <a:srgbClr val="006990"/>
                </a:solidFill>
                <a:latin typeface="Arial" pitchFamily="34" charset="0"/>
                <a:cs typeface="Arial" pitchFamily="34" charset="0"/>
                <a:hlinkClick r:id="rId8"/>
              </a:rPr>
              <a:t>www.choice-strategies.com</a:t>
            </a:r>
            <a:r>
              <a:rPr lang="en-US" sz="1200" i="1" dirty="0" smtClean="0">
                <a:solidFill>
                  <a:srgbClr val="00699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100" i="1" dirty="0">
              <a:solidFill>
                <a:srgbClr val="0069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 Claim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1" y="1301185"/>
            <a:ext cx="26670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Online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4"/>
            <a:ext cx="2666999" cy="4261415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Instructional video available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Processing time is about 1-3 business days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2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days to receive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reimbursement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for direct deposit </a:t>
            </a: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47855" y="1301185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Mobile App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247855" y="1834585"/>
            <a:ext cx="2543345" cy="4261414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Instructional video available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pictures of your supporting documentation and upload directly to transactions / claim submissions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943600" y="1295400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Paper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943600" y="1828800"/>
            <a:ext cx="27432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1-877-723-0148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P.O. Box 2205, South Burlington,  VT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05407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262626"/>
                </a:solidFill>
                <a:hlinkClick r:id="rId5"/>
              </a:rPr>
              <a:t>Member Forms Page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6020">
            <a:off x="7137399" y="4196388"/>
            <a:ext cx="1050654" cy="1409552"/>
          </a:xfrm>
          <a:prstGeom prst="rect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364">
            <a:off x="6597663" y="4308666"/>
            <a:ext cx="1072557" cy="1476434"/>
          </a:xfrm>
          <a:prstGeom prst="rect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580" y="4275287"/>
            <a:ext cx="939894" cy="1668313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2" y="4687921"/>
            <a:ext cx="1723855" cy="1179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Requirements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1301185"/>
            <a:ext cx="57912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Requirement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5"/>
            <a:ext cx="5791199" cy="1289616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 fontScale="92500"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IRS states that supporting documentation must be supplied for card transactions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used with tax advantaged benefits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Keeps a company’s plan in compliance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1001" y="3200400"/>
            <a:ext cx="5791199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Your Responsibility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1000" y="3733800"/>
            <a:ext cx="5791200" cy="2362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Respond to documentation requests made by Choice Strategies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Notices are sent via email or mail.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Always email, if on file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notices sent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Appropriate documentation includes: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Explanation of Benefits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Detailed Provider's bill or statement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248400" y="1295400"/>
            <a:ext cx="24384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 Response?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248400" y="1828800"/>
            <a:ext cx="24384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will be placed in a temporarily inactive state until the transaction can be resolved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Resolution occurs when appropriate documentation is sent or a refund is made to the account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Account &amp; Mobile Application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1301185"/>
            <a:ext cx="35814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Online Account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5"/>
            <a:ext cx="3581399" cy="2585016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Video: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www.brainshark.com/ccc/NewMemberPortalOverview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38600" y="1301185"/>
            <a:ext cx="4648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Mobile App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038600" y="1834584"/>
            <a:ext cx="4648200" cy="2585017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Video: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www.brainshark.com/ccc/CSMobileApp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120196"/>
            <a:ext cx="1520745" cy="1040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686" y="2841258"/>
            <a:ext cx="644202" cy="1143458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34701">
            <a:off x="5456058" y="3128730"/>
            <a:ext cx="563480" cy="100017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716">
            <a:off x="6650695" y="3150047"/>
            <a:ext cx="597220" cy="106006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80010" y="4495800"/>
            <a:ext cx="8305799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380009" y="5029200"/>
            <a:ext cx="4039591" cy="10668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Balance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Transaction History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Upload Supporting Documents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343400" y="5029200"/>
            <a:ext cx="4343399" cy="10668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Status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Personal Information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 Claims Online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124200" y="4419600"/>
            <a:ext cx="551688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888-278-2555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(Option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Instructions: Find and Replace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Delete This Slide Before Presenting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1295400"/>
            <a:ext cx="7924800" cy="3886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Getting Started: </a:t>
            </a:r>
          </a:p>
          <a:p>
            <a:pPr marL="12700" indent="-12700">
              <a:buFontTx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Enrollment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resentations can be shown to employees to help explain how to use their Choice Strategies plan.  </a:t>
            </a:r>
          </a:p>
          <a:p>
            <a:pPr marL="12700" indent="-12700">
              <a:buFontTx/>
              <a:buNone/>
            </a:pPr>
            <a:endParaRPr lang="en-US" sz="105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 showing this presentation to employees, please customize it by finding and replacing the following:</a:t>
            </a:r>
          </a:p>
          <a:p>
            <a:pPr marL="1257300" lvl="2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Group </a:t>
            </a:r>
            <a:r>
              <a:rPr lang="en-US" dirty="0">
                <a:solidFill>
                  <a:srgbClr val="1C4F7F"/>
                </a:solidFill>
              </a:rPr>
              <a:t>Name: </a:t>
            </a:r>
            <a:r>
              <a:rPr lang="en-US" b="1" dirty="0">
                <a:solidFill>
                  <a:srgbClr val="C00000"/>
                </a:solidFill>
              </a:rPr>
              <a:t>Group </a:t>
            </a:r>
            <a:r>
              <a:rPr lang="en-US" b="1" dirty="0" smtClean="0">
                <a:solidFill>
                  <a:srgbClr val="C00000"/>
                </a:solidFill>
              </a:rPr>
              <a:t>Name</a:t>
            </a:r>
            <a:endParaRPr lang="en-US" dirty="0">
              <a:solidFill>
                <a:srgbClr val="006990"/>
              </a:solidFill>
            </a:endParaRPr>
          </a:p>
          <a:p>
            <a:pPr marL="1257300" lvl="2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Health </a:t>
            </a:r>
            <a:r>
              <a:rPr lang="en-US" dirty="0">
                <a:solidFill>
                  <a:srgbClr val="1C4F7F"/>
                </a:solidFill>
              </a:rPr>
              <a:t>Insurance Carrier: </a:t>
            </a:r>
            <a:r>
              <a:rPr lang="en-US" b="1" dirty="0">
                <a:solidFill>
                  <a:srgbClr val="C00000"/>
                </a:solidFill>
              </a:rPr>
              <a:t>Carrier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Plan Year: </a:t>
            </a:r>
            <a:r>
              <a:rPr lang="en-US" b="1" dirty="0" smtClean="0">
                <a:solidFill>
                  <a:srgbClr val="C00000"/>
                </a:solidFill>
              </a:rPr>
              <a:t>00/00/0000-00/00/0000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Plan Start Date: </a:t>
            </a:r>
            <a:r>
              <a:rPr lang="en-US" b="1" dirty="0" smtClean="0">
                <a:solidFill>
                  <a:srgbClr val="C00000"/>
                </a:solidFill>
              </a:rPr>
              <a:t>00/00/0000</a:t>
            </a:r>
            <a:endParaRPr lang="en-US" b="1" dirty="0">
              <a:solidFill>
                <a:srgbClr val="C0000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FSA </a:t>
            </a:r>
            <a:r>
              <a:rPr lang="en-US" dirty="0">
                <a:solidFill>
                  <a:srgbClr val="1C4F7F"/>
                </a:solidFill>
              </a:rPr>
              <a:t>Maximum: </a:t>
            </a:r>
            <a:r>
              <a:rPr lang="en-US" b="1" dirty="0">
                <a:solidFill>
                  <a:srgbClr val="C00000"/>
                </a:solidFill>
              </a:rPr>
              <a:t>$</a:t>
            </a:r>
            <a:r>
              <a:rPr lang="en-US" b="1" dirty="0" smtClean="0">
                <a:solidFill>
                  <a:srgbClr val="C00000"/>
                </a:solidFill>
              </a:rPr>
              <a:t>2,650</a:t>
            </a:r>
            <a:endParaRPr lang="en-US" b="1" dirty="0">
              <a:solidFill>
                <a:srgbClr val="C00000"/>
              </a:solidFill>
            </a:endParaRPr>
          </a:p>
          <a:p>
            <a:pPr lvl="2">
              <a:buClr>
                <a:srgbClr val="7EA653"/>
              </a:buClr>
              <a:buFont typeface="Wingdings" pitchFamily="2" charset="2"/>
              <a:buChar char="ü"/>
            </a:pPr>
            <a:endParaRPr lang="en-US" sz="700" b="1" dirty="0" smtClean="0">
              <a:solidFill>
                <a:srgbClr val="006990"/>
              </a:solidFill>
            </a:endParaRPr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54431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Spending Account (FSA)</a:t>
            </a:r>
            <a:br>
              <a:rPr lang="en-US" dirty="0"/>
            </a:br>
            <a:r>
              <a:rPr lang="en-US" sz="3200" dirty="0"/>
              <a:t>Plan Year: </a:t>
            </a:r>
            <a:r>
              <a:rPr lang="en-US" sz="3200" dirty="0" smtClean="0">
                <a:solidFill>
                  <a:srgbClr val="FF0000"/>
                </a:solidFill>
              </a:rPr>
              <a:t>00/00/0000-00/00/0000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1" y="1301185"/>
            <a:ext cx="26670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81001" y="1834584"/>
            <a:ext cx="2666999" cy="4261415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Owned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 payroll taxes!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 Funded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 contributions per pay period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Prefunded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Employees have access to funds from day 1 of the plan year</a:t>
            </a: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47855" y="1301185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Funding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247855" y="1834585"/>
            <a:ext cx="2543345" cy="1518215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 Contribution limit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2,650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943600" y="1295400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Eligible Expenses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943600" y="1828800"/>
            <a:ext cx="27432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IRS eligible medical expenses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IRS Publication 502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WageWorks eligible expense 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Doctor Office visits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 visits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Copays &amp; Coinsurance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Prescriptions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Over-the-Counter products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Dental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More!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3048000" y="3486397"/>
            <a:ext cx="3175371" cy="25146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2187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Grace Period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04655" y="1371600"/>
            <a:ext cx="3533945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What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504655" y="1905000"/>
            <a:ext cx="3533945" cy="4114800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½ month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time that extends the plan year so that participants can use any remaining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Choice Strategies Card can be used during this time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previous year expenses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expenses incurred during the Grace period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267200" y="1371600"/>
            <a:ext cx="44196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My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Plans Grace Period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4267200" y="1905000"/>
            <a:ext cx="4419600" cy="17526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00/00/0000-00/00/0000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Grace Period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00/00/0000-00/00/0000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6271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FSA Carryover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04655" y="1371600"/>
            <a:ext cx="3533945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What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504655" y="1905000"/>
            <a:ext cx="3533945" cy="2209800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provision for FSAs that allows up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4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$500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carryover from year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carryover amount does </a:t>
            </a:r>
            <a:r>
              <a:rPr kumimoji="0" lang="en-US" sz="1800" b="0" i="1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impact how much someone can contribute in the following year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267200" y="1371600"/>
            <a:ext cx="44196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Example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267200" y="1905000"/>
            <a:ext cx="4419600" cy="41910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had a previous year FSA for $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2,550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spent all but $500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$500 carried over into his new FSA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choose to elect the full IRS maximum of $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2,650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his new FSA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now has a new FSA with a balance of $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3,150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" y="4249270"/>
            <a:ext cx="3810000" cy="25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Care Account (DCA)</a:t>
            </a:r>
            <a:br>
              <a:rPr lang="en-US" dirty="0"/>
            </a:br>
            <a:r>
              <a:rPr lang="en-US" sz="3200" dirty="0"/>
              <a:t>Plan Year: </a:t>
            </a:r>
            <a:r>
              <a:rPr lang="en-US" sz="3200" dirty="0" smtClean="0">
                <a:solidFill>
                  <a:srgbClr val="FF0000"/>
                </a:solidFill>
              </a:rPr>
              <a:t>00/00/0000-00/00/0000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81001" y="1301185"/>
            <a:ext cx="26670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81001" y="1834584"/>
            <a:ext cx="2666999" cy="4261415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Owned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 payroll taxes!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 Funded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 contributions per pay period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 Accumulate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Money can only be used as funded into the account </a:t>
            </a: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247855" y="1301185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Funding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3247855" y="1834585"/>
            <a:ext cx="2543345" cy="2356415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 Contribution limit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$5,000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Married and filing jointly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$2,500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Married and filing separately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943600" y="1295400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Eligible Expenses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5943600" y="1828800"/>
            <a:ext cx="27432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IRS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eligible custodial care expenses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WageWorks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eligible expense 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Babysitting (work related, not provided by tax dependent)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or after school programs (primarily custodial)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Custodial elder care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Nanny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Preschool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Summer day camp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Transportation to and from eligible dependent care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95655"/>
            <a:ext cx="2619545" cy="26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 Savings Examples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52069"/>
              </p:ext>
            </p:extLst>
          </p:nvPr>
        </p:nvGraphicFramePr>
        <p:xfrm>
          <a:off x="533400" y="1524000"/>
          <a:ext cx="3949700" cy="324802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9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Without </a:t>
                      </a:r>
                      <a:r>
                        <a:rPr lang="en-US" sz="1800" u="none" strike="noStrike" dirty="0" smtClean="0"/>
                        <a:t>FSA / DCA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Gross </a:t>
                      </a:r>
                      <a:r>
                        <a:rPr lang="en-US" sz="1800" u="none" strike="noStrike" dirty="0"/>
                        <a:t>Monthly Salary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$2,500.00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Federal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$333.61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State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$174.79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</a:t>
                      </a:r>
                      <a:r>
                        <a:rPr lang="en-US" sz="1800" u="none" strike="noStrike" dirty="0" smtClean="0"/>
                        <a:t>FICA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$191.25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Net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$1,800.35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Health Care Expenses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$200.00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Dependent Care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$400.00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Spendable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$1,200.35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696"/>
              </p:ext>
            </p:extLst>
          </p:nvPr>
        </p:nvGraphicFramePr>
        <p:xfrm>
          <a:off x="4724400" y="1524000"/>
          <a:ext cx="3987800" cy="38385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95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With FSA/DCA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Gross </a:t>
                      </a:r>
                      <a:r>
                        <a:rPr lang="en-US" sz="1800" u="none" strike="noStrike" dirty="0"/>
                        <a:t>Monthly Salary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$2,500.00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Health Care Expenses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$200.00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Dependent Care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$400.00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Taxable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$1,900.00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Federal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$253.54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State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$132.84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</a:t>
                      </a:r>
                      <a:r>
                        <a:rPr lang="en-US" sz="1800" u="none" strike="noStrike" dirty="0" smtClean="0"/>
                        <a:t>FICA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$145.35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Spendable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$1,368.27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Monthly </a:t>
                      </a:r>
                      <a:r>
                        <a:rPr lang="en-US" sz="1800" u="none" strike="noStrike" dirty="0"/>
                        <a:t>Savings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$167.92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Annual </a:t>
                      </a:r>
                      <a:r>
                        <a:rPr lang="en-US" sz="1800" u="none" strike="noStrike" dirty="0"/>
                        <a:t>Savings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sng" strike="noStrike" dirty="0"/>
                        <a:t>$2,015.04</a:t>
                      </a:r>
                      <a:endParaRPr lang="en-US" sz="1800" b="1" i="1" u="sng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10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Choice Strategies Card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81000" y="2743201"/>
            <a:ext cx="8305803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81001" y="3276601"/>
            <a:ext cx="8305799" cy="2743199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 fontScale="925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card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 if there are multiple accounts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Swipe as Credit vs. Debit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the PIN if needed, is on the “My Card” tab in the member online account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activates upon first use for an eligible expense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Within the available balance on the plan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Spouses automatically receive their own card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Dependent cards can be issued upon request, free of charge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771">
            <a:off x="3345584" y="1330457"/>
            <a:ext cx="2045233" cy="13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Medical </a:t>
            </a:r>
            <a:r>
              <a:rPr lang="en-US" dirty="0"/>
              <a:t>Deductible Expenses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00654326"/>
              </p:ext>
            </p:extLst>
          </p:nvPr>
        </p:nvGraphicFramePr>
        <p:xfrm>
          <a:off x="457200" y="1295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</p:sld>
</file>

<file path=ppt/theme/theme1.xml><?xml version="1.0" encoding="utf-8"?>
<a:theme xmlns:a="http://schemas.openxmlformats.org/drawingml/2006/main" name="WW_Corporate_Theme_2015">
  <a:themeElements>
    <a:clrScheme name="WageWorks_Corporate_Theme_2015">
      <a:dk1>
        <a:sysClr val="windowText" lastClr="000000"/>
      </a:dk1>
      <a:lt1>
        <a:sysClr val="window" lastClr="FFFFFF"/>
      </a:lt1>
      <a:dk2>
        <a:srgbClr val="1B589B"/>
      </a:dk2>
      <a:lt2>
        <a:srgbClr val="FEE9B0"/>
      </a:lt2>
      <a:accent1>
        <a:srgbClr val="2780C8"/>
      </a:accent1>
      <a:accent2>
        <a:srgbClr val="2CA990"/>
      </a:accent2>
      <a:accent3>
        <a:srgbClr val="83BC37"/>
      </a:accent3>
      <a:accent4>
        <a:srgbClr val="F9BB26"/>
      </a:accent4>
      <a:accent5>
        <a:srgbClr val="EE8226"/>
      </a:accent5>
      <a:accent6>
        <a:srgbClr val="E95D2C"/>
      </a:accent6>
      <a:hlink>
        <a:srgbClr val="004A8E"/>
      </a:hlink>
      <a:folHlink>
        <a:srgbClr val="E96A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ysClr val="window" lastClr="FFFFFF">
                <a:lumMod val="85000"/>
              </a:sysClr>
            </a:gs>
            <a:gs pos="100000">
              <a:sysClr val="window" lastClr="FFFFFF">
                <a:lumMod val="95000"/>
              </a:sysClr>
            </a:gs>
          </a:gsLst>
          <a:lin ang="16200000" scaled="0"/>
          <a:tileRect/>
        </a:gradFill>
        <a:ln w="9525" cap="flat" cmpd="sng" algn="ctr">
          <a:solidFill>
            <a:sysClr val="window" lastClr="FFFFFF"/>
          </a:solidFill>
          <a:prstDash val="solid"/>
        </a:ln>
        <a:effectLst>
          <a:outerShdw blurRad="40000" dist="23000" dir="5400000" rotWithShape="0">
            <a:srgbClr val="000000">
              <a:alpha val="20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sysDot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WW_Corporate_Theme_2015</Template>
  <TotalTime>2203</TotalTime>
  <Words>946</Words>
  <Application>Microsoft Office PowerPoint</Application>
  <PresentationFormat>On-screen Show (4:3)</PresentationFormat>
  <Paragraphs>219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DIN Next LT Pro Light</vt:lpstr>
      <vt:lpstr>Lucida Grande</vt:lpstr>
      <vt:lpstr>Wingdings</vt:lpstr>
      <vt:lpstr>WW_Corporate_Theme_2015</vt:lpstr>
      <vt:lpstr>PowerPoint Presentation</vt:lpstr>
      <vt:lpstr>Instructions: Find and Replace Delete This Slide Before Presenting</vt:lpstr>
      <vt:lpstr>Flexible Spending Account (FSA) Plan Year: 00/00/0000-00/00/0000</vt:lpstr>
      <vt:lpstr>The Grace Period</vt:lpstr>
      <vt:lpstr>The FSA Carryover</vt:lpstr>
      <vt:lpstr>Dependent Care Account (DCA) Plan Year: 00/00/0000-00/00/0000</vt:lpstr>
      <vt:lpstr>FSA Savings Examples</vt:lpstr>
      <vt:lpstr>The Choice Strategies Card</vt:lpstr>
      <vt:lpstr>Payment Example:  Medical Deductible Expenses</vt:lpstr>
      <vt:lpstr>Payment Example:  Prescription Expenses</vt:lpstr>
      <vt:lpstr>Submitting a Claim</vt:lpstr>
      <vt:lpstr>Documentation Requirements</vt:lpstr>
      <vt:lpstr>Online Account &amp; Mobile Application </vt:lpstr>
      <vt:lpstr>PowerPoint Presentation</vt:lpstr>
    </vt:vector>
  </TitlesOfParts>
  <Company>WW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Driven Health Care</dc:title>
  <dc:creator>Ryan Crapser</dc:creator>
  <cp:lastModifiedBy>Morgan Shada</cp:lastModifiedBy>
  <cp:revision>88</cp:revision>
  <dcterms:created xsi:type="dcterms:W3CDTF">2015-07-08T17:15:37Z</dcterms:created>
  <dcterms:modified xsi:type="dcterms:W3CDTF">2017-12-19T19:57:55Z</dcterms:modified>
</cp:coreProperties>
</file>