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"/>
  </p:notesMasterIdLst>
  <p:sldIdLst>
    <p:sldId id="279" r:id="rId2"/>
    <p:sldId id="290" r:id="rId3"/>
    <p:sldId id="322" r:id="rId4"/>
    <p:sldId id="313" r:id="rId5"/>
    <p:sldId id="319" r:id="rId6"/>
    <p:sldId id="321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86027" autoAdjust="0"/>
  </p:normalViewPr>
  <p:slideViewPr>
    <p:cSldViewPr>
      <p:cViewPr varScale="1">
        <p:scale>
          <a:sx n="95" d="100"/>
          <a:sy n="95" d="100"/>
        </p:scale>
        <p:origin x="19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E0857-D999-45FB-93C5-74BF455A6890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803B5-90D0-4D6D-AC9F-383AB190C6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4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81630-91F1-4A2B-842F-CDBF1AF607F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6" y="4344229"/>
            <a:ext cx="5028571" cy="4114387"/>
          </a:xfrm>
          <a:noFill/>
          <a:ln/>
        </p:spPr>
        <p:txBody>
          <a:bodyPr lIns="94292" tIns="47146" rIns="94292" bIns="4714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6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1" y="3916324"/>
            <a:ext cx="9143999" cy="1376326"/>
          </a:xfrm>
        </p:spPr>
        <p:txBody>
          <a:bodyPr rIns="640080" anchor="ctr">
            <a:normAutofit/>
          </a:bodyPr>
          <a:lstStyle>
            <a:lvl1pPr marL="45720" indent="0" algn="r">
              <a:buNone/>
              <a:defRPr sz="3600" baseline="0"/>
            </a:lvl1pPr>
            <a:lvl2pPr marL="274320" indent="0">
              <a:buNone/>
              <a:defRPr/>
            </a:lvl2pPr>
            <a:lvl3pPr marL="521208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Enter Your Title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54730" y="5479040"/>
            <a:ext cx="7167415" cy="455327"/>
          </a:xfrm>
        </p:spPr>
        <p:txBody>
          <a:bodyPr/>
          <a:lstStyle>
            <a:lvl1pPr marL="45720" indent="0" algn="r">
              <a:buNone/>
              <a:defRPr/>
            </a:lvl1pPr>
            <a:lvl2pPr marL="274320" indent="0">
              <a:buNone/>
              <a:defRPr/>
            </a:lvl2pPr>
            <a:lvl3pPr marL="521208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54730" y="5905283"/>
            <a:ext cx="7167415" cy="455327"/>
          </a:xfrm>
        </p:spPr>
        <p:txBody>
          <a:bodyPr/>
          <a:lstStyle>
            <a:lvl1pPr marL="45720" indent="0" algn="r">
              <a:buNone/>
              <a:defRPr>
                <a:solidFill>
                  <a:srgbClr val="A6C481"/>
                </a:solidFill>
              </a:defRPr>
            </a:lvl1pPr>
            <a:lvl2pPr marL="274320" indent="0">
              <a:buNone/>
              <a:defRPr/>
            </a:lvl2pPr>
            <a:lvl3pPr marL="521208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Today’s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2-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4646616" y="1353679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accent5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 Single Corner Rectangle 25"/>
          <p:cNvSpPr/>
          <p:nvPr/>
        </p:nvSpPr>
        <p:spPr>
          <a:xfrm flipH="1">
            <a:off x="4646612" y="1343683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accent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353680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 Single Corner Rectangle 24"/>
          <p:cNvSpPr/>
          <p:nvPr/>
        </p:nvSpPr>
        <p:spPr>
          <a:xfrm flipH="1">
            <a:off x="457201" y="1353679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accent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4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845" y="1417639"/>
            <a:ext cx="3672898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1">
                      <a:lumMod val="50000"/>
                      <a:alpha val="5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748" y="2133640"/>
            <a:ext cx="349678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746" y="1417639"/>
            <a:ext cx="3674341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rgbClr val="FFFFFF"/>
                </a:solidFill>
                <a:effectLst>
                  <a:outerShdw dist="12700" dir="13500000" algn="tl" rotWithShape="0">
                    <a:schemeClr val="accent5">
                      <a:lumMod val="50000"/>
                      <a:alpha val="6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028" y="2133640"/>
            <a:ext cx="344729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24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mparison Colorf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4646616" y="1353679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accent5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 Single Corner Rectangle 25"/>
          <p:cNvSpPr/>
          <p:nvPr/>
        </p:nvSpPr>
        <p:spPr>
          <a:xfrm flipH="1">
            <a:off x="4646612" y="1343683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accent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353680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 Single Corner Rectangle 24"/>
          <p:cNvSpPr/>
          <p:nvPr/>
        </p:nvSpPr>
        <p:spPr>
          <a:xfrm flipH="1">
            <a:off x="457201" y="1353679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845" y="1417639"/>
            <a:ext cx="3672898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1">
                      <a:lumMod val="50000"/>
                      <a:alpha val="5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748" y="2133640"/>
            <a:ext cx="3496780" cy="395128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746" y="1417639"/>
            <a:ext cx="3674341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rgbClr val="FFFFFF"/>
                </a:solidFill>
                <a:effectLst>
                  <a:outerShdw dist="12700" dir="13500000" algn="tl" rotWithShape="0">
                    <a:schemeClr val="accent5">
                      <a:lumMod val="50000"/>
                      <a:alpha val="6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028" y="2133640"/>
            <a:ext cx="344729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8774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4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6065256" y="1508698"/>
            <a:ext cx="262154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259853" y="1508699"/>
            <a:ext cx="262154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508698"/>
            <a:ext cx="262154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 Diagonal Corner Rectangle 6"/>
          <p:cNvSpPr/>
          <p:nvPr/>
        </p:nvSpPr>
        <p:spPr>
          <a:xfrm>
            <a:off x="457200" y="1508699"/>
            <a:ext cx="262154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100000">
                <a:srgbClr val="F6A04E"/>
              </a:gs>
              <a:gs pos="0">
                <a:srgbClr val="E74E1A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259852" y="1508699"/>
            <a:ext cx="262154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FAB809"/>
              </a:gs>
              <a:gs pos="57000">
                <a:srgbClr val="FDCC5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062504" y="1508699"/>
            <a:ext cx="262154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26AB90"/>
              </a:gs>
              <a:gs pos="76000">
                <a:srgbClr val="67C0A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623456" y="2214455"/>
            <a:ext cx="2228272" cy="3708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3"/>
          </p:nvPr>
        </p:nvSpPr>
        <p:spPr>
          <a:xfrm>
            <a:off x="3454402" y="2214455"/>
            <a:ext cx="2228272" cy="3708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262258" y="2214455"/>
            <a:ext cx="2228272" cy="3708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22413"/>
            <a:ext cx="2620963" cy="558800"/>
          </a:xfrm>
        </p:spPr>
        <p:txBody>
          <a:bodyPr anchor="ctr"/>
          <a:lstStyle>
            <a:lvl1pPr marL="45720" indent="0" algn="ctr">
              <a:buNone/>
              <a:defRPr/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60434" y="1522413"/>
            <a:ext cx="2620963" cy="558800"/>
          </a:xfrm>
        </p:spPr>
        <p:txBody>
          <a:bodyPr anchor="ctr"/>
          <a:lstStyle>
            <a:lvl1pPr marL="45720" indent="0" algn="ctr">
              <a:buNone/>
              <a:defRPr/>
            </a:lvl1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063668" y="1522413"/>
            <a:ext cx="2620963" cy="558800"/>
          </a:xfrm>
        </p:spPr>
        <p:txBody>
          <a:bodyPr anchor="ctr"/>
          <a:lstStyle>
            <a:lvl1pPr marL="45720" indent="0" algn="ctr">
              <a:buNone/>
              <a:defRPr/>
            </a:lvl1pPr>
          </a:lstStyle>
          <a:p>
            <a:pPr lvl="0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7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Diagonal Corner Rectangle 18"/>
          <p:cNvSpPr/>
          <p:nvPr/>
        </p:nvSpPr>
        <p:spPr>
          <a:xfrm>
            <a:off x="6715127" y="1508699"/>
            <a:ext cx="1969605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4629152" y="1508698"/>
            <a:ext cx="1969605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2543176" y="1508699"/>
            <a:ext cx="1969605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508698"/>
            <a:ext cx="196960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 Diagonal Corner Rectangle 6"/>
          <p:cNvSpPr/>
          <p:nvPr/>
        </p:nvSpPr>
        <p:spPr>
          <a:xfrm>
            <a:off x="457200" y="1417639"/>
            <a:ext cx="196960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100000">
                <a:srgbClr val="F6A04E"/>
              </a:gs>
              <a:gs pos="0">
                <a:srgbClr val="E74E1A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543176" y="1417639"/>
            <a:ext cx="196960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FAB809"/>
              </a:gs>
              <a:gs pos="57000">
                <a:srgbClr val="FDCC5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4629152" y="1417639"/>
            <a:ext cx="196960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26AB90"/>
              </a:gs>
              <a:gs pos="76000">
                <a:srgbClr val="67C0A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6715127" y="1417638"/>
            <a:ext cx="1971673" cy="580313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328AD9"/>
              </a:gs>
              <a:gs pos="76000">
                <a:srgbClr val="1A6CB8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13"/>
          </p:nvPr>
        </p:nvSpPr>
        <p:spPr>
          <a:xfrm>
            <a:off x="2543177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14"/>
          </p:nvPr>
        </p:nvSpPr>
        <p:spPr>
          <a:xfrm>
            <a:off x="4629152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/>
          </p:nvPr>
        </p:nvSpPr>
        <p:spPr>
          <a:xfrm>
            <a:off x="6715127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548725" y="1437560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629155" y="1437560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717198" y="1423563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7200" y="1424868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7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91440"/>
            <a:ext cx="9144000" cy="39604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318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2590" y="3099527"/>
            <a:ext cx="60198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6600" dirty="0" smtClean="0">
                <a:solidFill>
                  <a:srgbClr val="595959"/>
                </a:solidFill>
                <a:latin typeface="+mn-lt"/>
                <a:cs typeface="DIN Next LT Pro Light"/>
              </a:rPr>
              <a:t>Questions?</a:t>
            </a:r>
            <a:endParaRPr lang="en-US" sz="6600" dirty="0">
              <a:solidFill>
                <a:srgbClr val="595959"/>
              </a:solidFill>
              <a:latin typeface="+mn-lt"/>
              <a:cs typeface="DIN Next LT Pro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1" b="2701"/>
          <a:stretch/>
        </p:blipFill>
        <p:spPr>
          <a:xfrm>
            <a:off x="843394" y="2283038"/>
            <a:ext cx="1298503" cy="2539999"/>
          </a:xfrm>
          <a:prstGeom prst="rect">
            <a:avLst/>
          </a:prstGeom>
          <a:effectLst>
            <a:reflection stA="21000" endPos="510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38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1440"/>
            <a:ext cx="9144000" cy="39604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318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7454" y="3099527"/>
            <a:ext cx="826654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6600" dirty="0" smtClean="0">
                <a:solidFill>
                  <a:srgbClr val="595959"/>
                </a:solidFill>
                <a:latin typeface="+mn-lt"/>
                <a:cs typeface="DIN Next LT Pro Light"/>
              </a:rPr>
              <a:t>Thank you.</a:t>
            </a:r>
            <a:endParaRPr lang="en-US" sz="6600" dirty="0">
              <a:solidFill>
                <a:srgbClr val="595959"/>
              </a:solidFill>
              <a:latin typeface="+mn-lt"/>
              <a:cs typeface="DIN Next LT Pro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7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3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89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99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6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23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63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2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79880"/>
            <a:ext cx="3200400" cy="37124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579880"/>
            <a:ext cx="3200400" cy="37124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2159" y="365760"/>
            <a:ext cx="7520940" cy="548640"/>
          </a:xfrm>
        </p:spPr>
        <p:txBody>
          <a:bodyPr/>
          <a:lstStyle>
            <a:lvl1pPr>
              <a:defRPr sz="24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36F76-7B0A-41C3-BD01-605298B561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8316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917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349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200"/>
            <a:ext cx="5642123" cy="104612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bg2">
                      <a:lumMod val="50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349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200"/>
            <a:ext cx="5642123" cy="104612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2">
                      <a:lumMod val="75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92402"/>
            <a:ext cx="5642123" cy="104583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3">
                      <a:lumMod val="75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201"/>
            <a:ext cx="5642123" cy="104612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bg2">
                      <a:lumMod val="50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2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199"/>
            <a:ext cx="5642123" cy="114063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6">
                      <a:lumMod val="75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199"/>
            <a:ext cx="5642123" cy="114063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bg1">
                      <a:lumMod val="50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773" y="1483615"/>
            <a:ext cx="3671455" cy="3394075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773" y="1476292"/>
            <a:ext cx="3671455" cy="3394075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9903" y="1300024"/>
            <a:ext cx="0" cy="4884481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ot"/>
          </a:ln>
          <a:effectLst>
            <a:outerShdw dist="12700" dir="1800000" algn="tl" rotWithShape="0">
              <a:schemeClr val="bg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5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7"/>
            <a:ext cx="9144000" cy="67999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7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choice-logo.png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48400"/>
            <a:ext cx="1254543" cy="4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9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outerShdw dist="25400" dir="2700000" algn="tl" rotWithShape="0">
              <a:schemeClr val="bg1">
                <a:alpha val="43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4572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Font typeface="Arial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466344" indent="-192024" algn="l" defTabSz="4572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75000"/>
        <a:buFont typeface="Arial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685800" indent="-164592" algn="l" defTabSz="457200" rtl="0" eaLnBrk="1" latinLnBrk="0" hangingPunct="1">
        <a:lnSpc>
          <a:spcPct val="90000"/>
        </a:lnSpc>
        <a:spcBef>
          <a:spcPts val="1200"/>
        </a:spcBef>
        <a:buClr>
          <a:schemeClr val="accent3"/>
        </a:buClr>
        <a:buFont typeface="Arial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3pPr>
      <a:lvl4pPr marL="868680" indent="-137160" algn="l" defTabSz="457200" rtl="0" eaLnBrk="1" latinLnBrk="0" hangingPunct="1">
        <a:lnSpc>
          <a:spcPct val="90000"/>
        </a:lnSpc>
        <a:spcBef>
          <a:spcPts val="1200"/>
        </a:spcBef>
        <a:buClr>
          <a:schemeClr val="accent4"/>
        </a:buClr>
        <a:buFont typeface="Arial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4pPr>
      <a:lvl5pPr marL="1051560" indent="-137160" algn="l" defTabSz="457200" rtl="0" eaLnBrk="1" latinLnBrk="0" hangingPunct="1">
        <a:lnSpc>
          <a:spcPct val="90000"/>
        </a:lnSpc>
        <a:spcBef>
          <a:spcPts val="1200"/>
        </a:spcBef>
        <a:buClr>
          <a:schemeClr val="accent6"/>
        </a:buClr>
        <a:buFont typeface="Arial"/>
        <a:buChar char="•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wageworks.com/employees/support-center/commuter-eligible-expenses-tabl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ice-strategies.com/member-form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brainshark.com/ccc/NewMemberPortalOverview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brainshark.com/ccc/CSMobileAp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Group Name</a:t>
            </a:r>
          </a:p>
          <a:p>
            <a:r>
              <a:rPr lang="en-US" sz="2400" b="1" dirty="0" smtClean="0"/>
              <a:t>Employer ID: </a:t>
            </a:r>
            <a:r>
              <a:rPr lang="en-US" sz="2400" dirty="0" smtClean="0"/>
              <a:t>CHO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4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Instructions: Find and Replace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Delete This Slide Before Presenting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4400" y="1295400"/>
            <a:ext cx="7924800" cy="3886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Getting Started: </a:t>
            </a:r>
          </a:p>
          <a:p>
            <a:pPr marL="12700" indent="-12700">
              <a:buFontTx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Enrollment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resentations can be shown to employees to help explain how to use their Choice Strategies plan.  </a:t>
            </a:r>
          </a:p>
          <a:p>
            <a:pPr marL="12700" indent="-12700">
              <a:buFontTx/>
              <a:buNone/>
            </a:pPr>
            <a:endParaRPr lang="en-US" sz="105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Before showing this presentation to employees, please customize it by finding and replacing the following:</a:t>
            </a:r>
          </a:p>
          <a:p>
            <a:pPr marL="1257300" lvl="2" indent="-34290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C4F7F"/>
                </a:solidFill>
              </a:rPr>
              <a:t>Group </a:t>
            </a:r>
            <a:r>
              <a:rPr lang="en-US" dirty="0">
                <a:solidFill>
                  <a:srgbClr val="1C4F7F"/>
                </a:solidFill>
              </a:rPr>
              <a:t>Name: </a:t>
            </a:r>
            <a:r>
              <a:rPr lang="en-US" b="1" dirty="0">
                <a:solidFill>
                  <a:srgbClr val="FF0000"/>
                </a:solidFill>
              </a:rPr>
              <a:t>Group </a:t>
            </a:r>
            <a:r>
              <a:rPr lang="en-US" b="1" dirty="0" smtClean="0">
                <a:solidFill>
                  <a:srgbClr val="FF0000"/>
                </a:solidFill>
              </a:rPr>
              <a:t>Name</a:t>
            </a:r>
            <a:endParaRPr lang="en-US" dirty="0">
              <a:solidFill>
                <a:srgbClr val="FF0000"/>
              </a:solidFill>
            </a:endParaRPr>
          </a:p>
          <a:p>
            <a:pPr marL="1257300" lvl="2" indent="-34290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C4F7F"/>
                </a:solidFill>
              </a:rPr>
              <a:t>Health </a:t>
            </a:r>
            <a:r>
              <a:rPr lang="en-US" dirty="0">
                <a:solidFill>
                  <a:srgbClr val="1C4F7F"/>
                </a:solidFill>
              </a:rPr>
              <a:t>Insurance Carrier: </a:t>
            </a:r>
            <a:r>
              <a:rPr lang="en-US" b="1" dirty="0">
                <a:solidFill>
                  <a:srgbClr val="FF0000"/>
                </a:solidFill>
              </a:rPr>
              <a:t>Carrier</a:t>
            </a:r>
            <a:endParaRPr lang="en-US" dirty="0">
              <a:solidFill>
                <a:srgbClr val="FF000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Plan Year: </a:t>
            </a:r>
            <a:r>
              <a:rPr lang="en-US" b="1" dirty="0" smtClean="0">
                <a:solidFill>
                  <a:srgbClr val="FF0000"/>
                </a:solidFill>
              </a:rPr>
              <a:t>00/00/0000-00/00/0000</a:t>
            </a:r>
            <a:endParaRPr lang="en-US" dirty="0">
              <a:solidFill>
                <a:srgbClr val="FF000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Plan Start Date: </a:t>
            </a:r>
            <a:r>
              <a:rPr lang="en-US" b="1" dirty="0" smtClean="0">
                <a:solidFill>
                  <a:srgbClr val="FF0000"/>
                </a:solidFill>
              </a:rPr>
              <a:t>00/00/0000</a:t>
            </a:r>
            <a:endParaRPr lang="en-US" b="1" dirty="0">
              <a:solidFill>
                <a:srgbClr val="FF000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TRN Monthly Maximum: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en-US" b="1" dirty="0" smtClean="0">
                <a:solidFill>
                  <a:srgbClr val="FF0000"/>
                </a:solidFill>
              </a:rPr>
              <a:t>260</a:t>
            </a:r>
            <a:endParaRPr lang="en-US" b="1" dirty="0">
              <a:solidFill>
                <a:srgbClr val="FF000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PKG Monthly Maximum: </a:t>
            </a:r>
            <a:r>
              <a:rPr lang="en-US" b="1" dirty="0">
                <a:solidFill>
                  <a:srgbClr val="FF0000"/>
                </a:solidFill>
              </a:rPr>
              <a:t>$</a:t>
            </a:r>
            <a:r>
              <a:rPr lang="en-US" b="1" dirty="0" smtClean="0">
                <a:solidFill>
                  <a:srgbClr val="FF0000"/>
                </a:solidFill>
              </a:rPr>
              <a:t>260</a:t>
            </a:r>
            <a:endParaRPr lang="en-US" b="1" dirty="0">
              <a:solidFill>
                <a:srgbClr val="FF0000"/>
              </a:solidFill>
            </a:endParaRPr>
          </a:p>
          <a:p>
            <a:pPr lvl="2">
              <a:buClr>
                <a:srgbClr val="7EA653"/>
              </a:buClr>
              <a:buFont typeface="Wingdings" pitchFamily="2" charset="2"/>
              <a:buChar char="ü"/>
            </a:pPr>
            <a:endParaRPr lang="en-US" sz="700" b="1" dirty="0" smtClean="0">
              <a:solidFill>
                <a:srgbClr val="006990"/>
              </a:solidFill>
            </a:endParaRPr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54431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Commuter Plans: Parking &amp; Transit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1" y="1301185"/>
            <a:ext cx="26670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Key 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81001" y="1834584"/>
            <a:ext cx="2666999" cy="4261415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 fontScale="92500" lnSpcReduction="2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Employer-owned</a:t>
            </a:r>
          </a:p>
          <a:p>
            <a:pPr lvl="1"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Reduced payroll taxes! </a:t>
            </a:r>
          </a:p>
          <a:p>
            <a:pPr lvl="0"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Employee-funded</a:t>
            </a:r>
          </a:p>
          <a:p>
            <a:pPr lvl="1"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Pre-tax contributions per pay period</a:t>
            </a:r>
          </a:p>
          <a:p>
            <a:pPr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Funds Accumulate</a:t>
            </a:r>
          </a:p>
          <a:p>
            <a:pPr lvl="1"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Money becomes available as it is funded into the account </a:t>
            </a:r>
          </a:p>
          <a:p>
            <a:pPr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Funds roll over year to year</a:t>
            </a:r>
          </a:p>
          <a:p>
            <a:pPr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Only for the commuting employee</a:t>
            </a:r>
          </a:p>
          <a:p>
            <a:pPr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Elections can be changed at any time</a:t>
            </a:r>
          </a:p>
          <a:p>
            <a:pPr marL="230188" lvl="1" indent="0">
              <a:buClr>
                <a:srgbClr val="EA5907"/>
              </a:buClr>
              <a:buNone/>
            </a:pPr>
            <a:endParaRPr lang="en-US" dirty="0">
              <a:solidFill>
                <a:srgbClr val="262626"/>
              </a:solidFill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247855" y="1301185"/>
            <a:ext cx="2543345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Funding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247855" y="1834585"/>
            <a:ext cx="2543345" cy="1975415"/>
          </a:xfrm>
          <a:prstGeom prst="round2DiagRect">
            <a:avLst>
              <a:gd name="adj1" fmla="val 825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IRS Contribution limit</a:t>
            </a:r>
          </a:p>
          <a:p>
            <a:pPr lvl="1">
              <a:buClr>
                <a:srgbClr val="EA5907"/>
              </a:buClr>
            </a:pPr>
            <a:r>
              <a:rPr lang="en-US" b="1" dirty="0" smtClean="0">
                <a:solidFill>
                  <a:srgbClr val="262626"/>
                </a:solidFill>
              </a:rPr>
              <a:t>Parking: </a:t>
            </a:r>
            <a:r>
              <a:rPr lang="en-US" dirty="0" smtClean="0">
                <a:solidFill>
                  <a:srgbClr val="262626"/>
                </a:solidFill>
              </a:rPr>
              <a:t>$</a:t>
            </a:r>
            <a:r>
              <a:rPr lang="en-US" dirty="0" smtClean="0">
                <a:solidFill>
                  <a:srgbClr val="262626"/>
                </a:solidFill>
              </a:rPr>
              <a:t>260 </a:t>
            </a:r>
            <a:r>
              <a:rPr lang="en-US" dirty="0" smtClean="0">
                <a:solidFill>
                  <a:srgbClr val="262626"/>
                </a:solidFill>
              </a:rPr>
              <a:t>pre-tax per month</a:t>
            </a:r>
          </a:p>
          <a:p>
            <a:pPr lvl="1">
              <a:buClr>
                <a:srgbClr val="EA5907"/>
              </a:buClr>
            </a:pPr>
            <a:r>
              <a:rPr lang="en-US" b="1" dirty="0" smtClean="0">
                <a:solidFill>
                  <a:srgbClr val="262626"/>
                </a:solidFill>
              </a:rPr>
              <a:t>Transit: </a:t>
            </a:r>
            <a:r>
              <a:rPr lang="en-US" dirty="0" smtClean="0">
                <a:solidFill>
                  <a:srgbClr val="262626"/>
                </a:solidFill>
              </a:rPr>
              <a:t>$</a:t>
            </a:r>
            <a:r>
              <a:rPr lang="en-US" dirty="0" smtClean="0">
                <a:solidFill>
                  <a:srgbClr val="262626"/>
                </a:solidFill>
              </a:rPr>
              <a:t>260 </a:t>
            </a:r>
            <a:r>
              <a:rPr lang="en-US" dirty="0" smtClean="0">
                <a:solidFill>
                  <a:srgbClr val="262626"/>
                </a:solidFill>
              </a:rPr>
              <a:t>pre-tax per month</a:t>
            </a:r>
          </a:p>
          <a:p>
            <a:pPr lvl="1">
              <a:buClr>
                <a:srgbClr val="EA5907"/>
              </a:buClr>
            </a:pPr>
            <a:endParaRPr lang="en-US" dirty="0">
              <a:solidFill>
                <a:srgbClr val="262626"/>
              </a:solidFill>
            </a:endParaRPr>
          </a:p>
          <a:p>
            <a:pPr marL="230188" lvl="1" indent="0">
              <a:buClr>
                <a:srgbClr val="EA5907"/>
              </a:buClr>
              <a:buNone/>
            </a:pP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943600" y="1295400"/>
            <a:ext cx="27432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chemeClr val="accent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Eligible Expenses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943600" y="1828800"/>
            <a:ext cx="2743200" cy="4267199"/>
          </a:xfrm>
          <a:prstGeom prst="round2DiagRect">
            <a:avLst>
              <a:gd name="adj1" fmla="val 825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  <a:hlinkClick r:id="rId2"/>
              </a:rPr>
              <a:t>WageWorks </a:t>
            </a:r>
            <a:r>
              <a:rPr lang="en-US" dirty="0">
                <a:solidFill>
                  <a:srgbClr val="262626"/>
                </a:solidFill>
                <a:hlinkClick r:id="rId2"/>
              </a:rPr>
              <a:t>eligible expense list</a:t>
            </a:r>
            <a:endParaRPr lang="en-US" dirty="0">
              <a:solidFill>
                <a:srgbClr val="262626"/>
              </a:solidFill>
            </a:endParaRPr>
          </a:p>
          <a:p>
            <a:pPr lvl="1"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Parking (work related)</a:t>
            </a:r>
          </a:p>
          <a:p>
            <a:pPr lvl="2"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Parking lots</a:t>
            </a:r>
          </a:p>
          <a:p>
            <a:pPr lvl="2"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Parking Garages</a:t>
            </a:r>
          </a:p>
          <a:p>
            <a:pPr lvl="1"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Transit (work related) </a:t>
            </a:r>
          </a:p>
          <a:p>
            <a:pPr lvl="2"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Bus</a:t>
            </a:r>
          </a:p>
          <a:p>
            <a:pPr lvl="2"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Ferry</a:t>
            </a:r>
          </a:p>
          <a:p>
            <a:pPr lvl="2"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Subway</a:t>
            </a:r>
          </a:p>
          <a:p>
            <a:pPr lvl="2"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Train</a:t>
            </a:r>
          </a:p>
          <a:p>
            <a:pPr lvl="2"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Vanpool</a:t>
            </a:r>
          </a:p>
          <a:p>
            <a:pPr lvl="2">
              <a:buClr>
                <a:srgbClr val="EA5907"/>
              </a:buClr>
            </a:pPr>
            <a:r>
              <a:rPr lang="en-US" dirty="0" smtClean="0">
                <a:solidFill>
                  <a:srgbClr val="262626"/>
                </a:solidFill>
              </a:rPr>
              <a:t>Bicycle storage and repair</a:t>
            </a:r>
          </a:p>
          <a:p>
            <a:pPr lvl="2">
              <a:buClr>
                <a:srgbClr val="EA5907"/>
              </a:buClr>
            </a:pPr>
            <a:endParaRPr lang="en-US" dirty="0" smtClean="0">
              <a:solidFill>
                <a:srgbClr val="26262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55" y="3962400"/>
            <a:ext cx="2543345" cy="2133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79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Choice Strategies Card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81000" y="2743201"/>
            <a:ext cx="8305803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Key 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381001" y="3276601"/>
            <a:ext cx="8305799" cy="2743199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 fontScale="92500" lnSpcReduction="2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card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 if there are multiple accounts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Swipe as Credit vs. Debit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the PIN if needed, is on the “My Card” tab in the member online account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 activates upon first use for an eligible expense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Within the available balance on the plan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Spouses automatically receive their own card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Dependent cards can be issued upon request, free of charge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771">
            <a:off x="3345584" y="1330457"/>
            <a:ext cx="2045233" cy="13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 Claim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1380687"/>
            <a:ext cx="27432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Paper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914087"/>
            <a:ext cx="2743200" cy="21335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1-877-723-0148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P.O. Box 2205, South Burlington,  VT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05407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262626"/>
                </a:solidFill>
                <a:hlinkClick r:id="rId3"/>
              </a:rPr>
              <a:t>Member Forms Page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35430"/>
            <a:ext cx="5154640" cy="6506013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Account &amp; Mobile Application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0" y="1301185"/>
            <a:ext cx="35814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Online Account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81001" y="1834585"/>
            <a:ext cx="3581399" cy="2585016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Video: 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www.brainshark.com/ccc/NewMemberPortalOverview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38600" y="1301185"/>
            <a:ext cx="46482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Mobile App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038600" y="1834584"/>
            <a:ext cx="4648200" cy="2585017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Video: 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www.brainshark.com/ccc/CSMobileApp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120196"/>
            <a:ext cx="1520745" cy="10405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686" y="2841258"/>
            <a:ext cx="644202" cy="1143458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34701">
            <a:off x="5456058" y="3128730"/>
            <a:ext cx="563480" cy="1000176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716">
            <a:off x="6650695" y="3150047"/>
            <a:ext cx="597220" cy="1060066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380010" y="4495800"/>
            <a:ext cx="8305799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380009" y="5029200"/>
            <a:ext cx="4039591" cy="10668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fontScale="85000" lnSpcReduction="2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Available Balance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Transaction History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Upload Supporting Documents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343400" y="5029200"/>
            <a:ext cx="4343399" cy="10668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fontScale="85000" lnSpcReduction="2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 Status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Personal Information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 Claims Online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124200" y="4419600"/>
            <a:ext cx="551688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888-278-2555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(Option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98437"/>
      </p:ext>
    </p:extLst>
  </p:cSld>
  <p:clrMapOvr>
    <a:masterClrMapping/>
  </p:clrMapOvr>
</p:sld>
</file>

<file path=ppt/theme/theme1.xml><?xml version="1.0" encoding="utf-8"?>
<a:theme xmlns:a="http://schemas.openxmlformats.org/drawingml/2006/main" name="WW_Corporate_Theme_2015">
  <a:themeElements>
    <a:clrScheme name="WageWorks_Corporate_Theme_2015">
      <a:dk1>
        <a:sysClr val="windowText" lastClr="000000"/>
      </a:dk1>
      <a:lt1>
        <a:sysClr val="window" lastClr="FFFFFF"/>
      </a:lt1>
      <a:dk2>
        <a:srgbClr val="1B589B"/>
      </a:dk2>
      <a:lt2>
        <a:srgbClr val="FEE9B0"/>
      </a:lt2>
      <a:accent1>
        <a:srgbClr val="2780C8"/>
      </a:accent1>
      <a:accent2>
        <a:srgbClr val="2CA990"/>
      </a:accent2>
      <a:accent3>
        <a:srgbClr val="83BC37"/>
      </a:accent3>
      <a:accent4>
        <a:srgbClr val="F9BB26"/>
      </a:accent4>
      <a:accent5>
        <a:srgbClr val="EE8226"/>
      </a:accent5>
      <a:accent6>
        <a:srgbClr val="E95D2C"/>
      </a:accent6>
      <a:hlink>
        <a:srgbClr val="004A8E"/>
      </a:hlink>
      <a:folHlink>
        <a:srgbClr val="E96A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ysClr val="window" lastClr="FFFFFF">
                <a:lumMod val="85000"/>
              </a:sysClr>
            </a:gs>
            <a:gs pos="100000">
              <a:sysClr val="window" lastClr="FFFFFF">
                <a:lumMod val="95000"/>
              </a:sysClr>
            </a:gs>
          </a:gsLst>
          <a:lin ang="16200000" scaled="0"/>
          <a:tileRect/>
        </a:gradFill>
        <a:ln w="9525" cap="flat" cmpd="sng" algn="ctr">
          <a:solidFill>
            <a:sysClr val="window" lastClr="FFFFFF"/>
          </a:solidFill>
          <a:prstDash val="solid"/>
        </a:ln>
        <a:effectLst>
          <a:outerShdw blurRad="40000" dist="23000" dir="5400000" rotWithShape="0">
            <a:srgbClr val="000000">
              <a:alpha val="20000"/>
            </a:srgb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Calibri"/>
            <a:ea typeface="+mn-ea"/>
            <a:cs typeface="+mn-cs"/>
          </a:defRPr>
        </a:defPPr>
      </a:lstStyle>
    </a:spDef>
    <a:lnDef>
      <a:spPr>
        <a:ln w="9525">
          <a:solidFill>
            <a:schemeClr val="bg1">
              <a:lumMod val="50000"/>
            </a:schemeClr>
          </a:solidFill>
          <a:prstDash val="sysDot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WW_Corporate_Theme_2015</Template>
  <TotalTime>2206</TotalTime>
  <Words>322</Words>
  <Application>Microsoft Office PowerPoint</Application>
  <PresentationFormat>On-screen Show (4:3)</PresentationFormat>
  <Paragraphs>82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DIN Next LT Pro Light</vt:lpstr>
      <vt:lpstr>Lucida Grande</vt:lpstr>
      <vt:lpstr>Wingdings</vt:lpstr>
      <vt:lpstr>WW_Corporate_Theme_2015</vt:lpstr>
      <vt:lpstr>PowerPoint Presentation</vt:lpstr>
      <vt:lpstr>Instructions: Find and Replace Delete This Slide Before Presenting</vt:lpstr>
      <vt:lpstr>Commuter Plans: Parking &amp; Transit</vt:lpstr>
      <vt:lpstr>The Choice Strategies Card</vt:lpstr>
      <vt:lpstr>Submitting a Claim</vt:lpstr>
      <vt:lpstr>Online Account &amp; Mobile Application </vt:lpstr>
      <vt:lpstr>PowerPoint Presentation</vt:lpstr>
    </vt:vector>
  </TitlesOfParts>
  <Company>WW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Driven Health Care</dc:title>
  <dc:creator>Ryan Crapser</dc:creator>
  <cp:lastModifiedBy>Morgan Shada</cp:lastModifiedBy>
  <cp:revision>88</cp:revision>
  <dcterms:created xsi:type="dcterms:W3CDTF">2015-07-08T17:15:37Z</dcterms:created>
  <dcterms:modified xsi:type="dcterms:W3CDTF">2017-12-19T19:59:34Z</dcterms:modified>
</cp:coreProperties>
</file>