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8" r:id="rId5"/>
  </p:sldIdLst>
  <p:sldSz cx="12192000" cy="6858000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615775" y="835389"/>
            <a:ext cx="11566276" cy="407507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6086045" y="2452092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 userDrawn="1"/>
        </p:nvSpPr>
        <p:spPr>
          <a:xfrm>
            <a:off x="7570336" y="6132982"/>
            <a:ext cx="4611709" cy="71275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1013556" y="6241568"/>
            <a:ext cx="6167845" cy="520789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tx2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5607876" y="6248687"/>
            <a:ext cx="6011333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67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1067" b="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1067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C42BF57-0D9D-8E4D-A345-2ECF68E78A8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5969" y="1350516"/>
            <a:ext cx="9041703" cy="1969771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6667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1" name="Text Placeholder 37">
            <a:extLst>
              <a:ext uri="{FF2B5EF4-FFF2-40B4-BE49-F238E27FC236}">
                <a16:creationId xmlns:a16="http://schemas.microsoft.com/office/drawing/2014/main" id="{6177A03E-D8F6-064A-AA05-7A280FAAF25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5967" y="3442710"/>
            <a:ext cx="6852744" cy="584775"/>
          </a:xfrm>
        </p:spPr>
        <p:txBody>
          <a:bodyPr>
            <a:sp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609555" indent="0">
              <a:buNone/>
              <a:defRPr/>
            </a:lvl2pPr>
            <a:lvl3pPr marL="1219110" indent="0">
              <a:buNone/>
              <a:defRPr/>
            </a:lvl3pPr>
            <a:lvl4pPr marL="1828664" indent="0">
              <a:buNone/>
              <a:defRPr/>
            </a:lvl4pPr>
            <a:lvl5pPr marL="2438218" indent="0">
              <a:buNone/>
              <a:defRPr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7E0E91A1-CC72-B94F-A7FF-2163D8EE37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35967" y="5016167"/>
            <a:ext cx="4345311" cy="58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9840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5348433" y="749077"/>
            <a:ext cx="5094281" cy="4424575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09570" indent="-148159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840275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070980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5249" y="749077"/>
            <a:ext cx="3825307" cy="1538883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14991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06588" y="2441626"/>
            <a:ext cx="3680129" cy="804863"/>
          </a:xfrm>
        </p:spPr>
        <p:txBody>
          <a:bodyPr/>
          <a:lstStyle>
            <a:lvl1pPr marL="0" indent="0" algn="l">
              <a:buNone/>
              <a:defRPr sz="1867"/>
            </a:lvl1pPr>
            <a:lvl2pPr marL="609570" indent="0">
              <a:buNone/>
              <a:defRPr sz="1600"/>
            </a:lvl2pPr>
            <a:lvl3pPr marL="1219140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8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4" y="5"/>
            <a:ext cx="1525703" cy="9556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" y="10602"/>
            <a:ext cx="6890812" cy="610426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 sz="4267"/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09CCF83-76C8-C049-A213-C3971665C7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506587" y="749077"/>
            <a:ext cx="3825307" cy="1538883"/>
          </a:xfrm>
          <a:noFill/>
        </p:spPr>
        <p:txBody>
          <a:bodyPr wrap="square" tIns="91440" bIns="91440" anchor="t">
            <a:spAutoFit/>
          </a:bodyPr>
          <a:lstStyle/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418891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5301194" y="2"/>
            <a:ext cx="6890812" cy="6117204"/>
          </a:xfrm>
          <a:solidFill>
            <a:srgbClr val="F1F1F2"/>
          </a:solidFill>
          <a:ln>
            <a:noFill/>
          </a:ln>
        </p:spPr>
        <p:txBody>
          <a:bodyPr anchor="ctr"/>
          <a:lstStyle>
            <a:lvl1pPr marL="0" indent="0" algn="ctr">
              <a:buNone/>
              <a:defRPr sz="4267"/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D97195F8-61C1-C54C-AB07-6E1A8D8AEF2C}"/>
              </a:ext>
            </a:extLst>
          </p:cNvPr>
          <p:cNvSpPr>
            <a:spLocks noGrp="1"/>
          </p:cNvSpPr>
          <p:nvPr>
            <p:ph type="body" sz="half" idx="10"/>
          </p:nvPr>
        </p:nvSpPr>
        <p:spPr>
          <a:xfrm>
            <a:off x="584926" y="2441626"/>
            <a:ext cx="3680129" cy="804863"/>
          </a:xfrm>
        </p:spPr>
        <p:txBody>
          <a:bodyPr/>
          <a:lstStyle>
            <a:lvl1pPr marL="0" indent="0" algn="l">
              <a:buNone/>
              <a:defRPr sz="1867"/>
            </a:lvl1pPr>
            <a:lvl2pPr marL="609570" indent="0">
              <a:buNone/>
              <a:defRPr sz="1600"/>
            </a:lvl2pPr>
            <a:lvl3pPr marL="1219140" indent="0">
              <a:buNone/>
              <a:defRPr sz="1333"/>
            </a:lvl3pPr>
            <a:lvl4pPr marL="1828709" indent="0">
              <a:buNone/>
              <a:defRPr sz="1200"/>
            </a:lvl4pPr>
            <a:lvl5pPr marL="2438278" indent="0">
              <a:buNone/>
              <a:defRPr sz="1200"/>
            </a:lvl5pPr>
            <a:lvl6pPr marL="3047848" indent="0">
              <a:buNone/>
              <a:defRPr sz="1200"/>
            </a:lvl6pPr>
            <a:lvl7pPr marL="3657418" indent="0">
              <a:buNone/>
              <a:defRPr sz="1200"/>
            </a:lvl7pPr>
            <a:lvl8pPr marL="4266987" indent="0">
              <a:buNone/>
              <a:defRPr sz="1200"/>
            </a:lvl8pPr>
            <a:lvl9pPr marL="4876557" indent="0">
              <a:buNone/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A151056-3DDD-E84D-9454-AB7FB8941E9A}"/>
              </a:ext>
            </a:extLst>
          </p:cNvPr>
          <p:cNvSpPr txBox="1">
            <a:spLocks/>
          </p:cNvSpPr>
          <p:nvPr userDrawn="1"/>
        </p:nvSpPr>
        <p:spPr>
          <a:xfrm>
            <a:off x="584925" y="749076"/>
            <a:ext cx="3825307" cy="1538883"/>
          </a:xfrm>
          <a:prstGeom prst="rect">
            <a:avLst/>
          </a:prstGeom>
          <a:noFill/>
        </p:spPr>
        <p:txBody>
          <a:bodyPr vert="horz" wrap="square" lIns="91440" tIns="91440" rIns="91440" bIns="91440" rtlCol="0" anchor="t" anchorCtr="0">
            <a:spAutoFit/>
          </a:bodyPr>
          <a:lstStyle>
            <a:lvl1pPr algn="l" defTabSz="609585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400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71610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AB93C9-328E-254A-B592-0E158F1981F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2"/>
            <a:ext cx="12192000" cy="6117185"/>
          </a:xfrm>
          <a:solidFill>
            <a:schemeClr val="bg2"/>
          </a:solidFill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597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pic>
        <p:nvPicPr>
          <p:cNvPr id="5" name="Picture 9">
            <a:extLst>
              <a:ext uri="{FF2B5EF4-FFF2-40B4-BE49-F238E27FC236}">
                <a16:creationId xmlns:a16="http://schemas.microsoft.com/office/drawing/2014/main" id="{DA9328E5-1B66-684A-8505-6D63976262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2678818" y="2970420"/>
            <a:ext cx="6834367" cy="91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7926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150B8D6-7AB7-4755-A4A6-8F1445E45E7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14377">
              <a:defRPr/>
            </a:pPr>
            <a:fld id="{9DB2B9AF-7C7A-ED4B-8B47-5EFC4C7403E8}" type="slidenum">
              <a:rPr lang="en-US" smtClean="0">
                <a:solidFill>
                  <a:srgbClr val="FFFFFF"/>
                </a:solidFill>
              </a:rPr>
              <a:pPr defTabSz="914377"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53479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4288" y="1337985"/>
            <a:ext cx="5166941" cy="4523327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09570" indent="-148159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840275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070980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337984"/>
            <a:ext cx="5239405" cy="4523325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92116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914354" indent="-222240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14506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71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2BEF39-EF18-C14D-A204-94509F30C2A4}"/>
              </a:ext>
            </a:extLst>
          </p:cNvPr>
          <p:cNvSpPr/>
          <p:nvPr userDrawn="1"/>
        </p:nvSpPr>
        <p:spPr>
          <a:xfrm>
            <a:off x="0" y="4990697"/>
            <a:ext cx="12192000" cy="1896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15775" y="835389"/>
            <a:ext cx="11566276" cy="407507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6086045" y="2452092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 userDrawn="1"/>
        </p:nvSpPr>
        <p:spPr>
          <a:xfrm>
            <a:off x="5607876" y="6248687"/>
            <a:ext cx="6011333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67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1067" b="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1067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1" name="Picture 24">
            <a:extLst>
              <a:ext uri="{FF2B5EF4-FFF2-40B4-BE49-F238E27FC236}">
                <a16:creationId xmlns:a16="http://schemas.microsoft.com/office/drawing/2014/main" id="{9A641135-8BB4-3043-A2BB-67F8F5214E3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231382" y="5615105"/>
            <a:ext cx="2546924" cy="407507"/>
          </a:xfrm>
          <a:prstGeom prst="rect">
            <a:avLst/>
          </a:prstGeom>
        </p:spPr>
      </p:pic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A9E386CE-286F-1F4D-8A0F-8FD5E285ED62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1135968" y="5361044"/>
            <a:ext cx="2683933" cy="57784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Partner logo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11FF2FB5-05F2-D54A-9D20-96B7445E61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35969" y="1350516"/>
            <a:ext cx="9041703" cy="1969771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6667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14" name="Text Placeholder 37">
            <a:extLst>
              <a:ext uri="{FF2B5EF4-FFF2-40B4-BE49-F238E27FC236}">
                <a16:creationId xmlns:a16="http://schemas.microsoft.com/office/drawing/2014/main" id="{FC7EE095-18EE-FA43-BF99-67B95D214A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35967" y="3442710"/>
            <a:ext cx="6852744" cy="584775"/>
          </a:xfrm>
        </p:spPr>
        <p:txBody>
          <a:bodyPr>
            <a:sp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609555" indent="0">
              <a:buNone/>
              <a:defRPr/>
            </a:lvl2pPr>
            <a:lvl3pPr marL="1219110" indent="0">
              <a:buNone/>
              <a:defRPr/>
            </a:lvl3pPr>
            <a:lvl4pPr marL="1828664" indent="0">
              <a:buNone/>
              <a:defRPr/>
            </a:lvl4pPr>
            <a:lvl5pPr marL="2438218" indent="0">
              <a:buNone/>
              <a:defRPr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BAD3848-083E-4A4F-B607-C7BFB761B38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6345397" y="5357227"/>
            <a:ext cx="3911600" cy="52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265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615775" y="835389"/>
            <a:ext cx="11566276" cy="407507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3535075" y="1459232"/>
            <a:ext cx="7066664" cy="1969771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6667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6086045" y="2452092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3535075" y="3442710"/>
            <a:ext cx="7066663" cy="584775"/>
          </a:xfrm>
        </p:spPr>
        <p:txBody>
          <a:bodyPr wrap="square">
            <a:sp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609555" indent="0">
              <a:buNone/>
              <a:defRPr/>
            </a:lvl2pPr>
            <a:lvl3pPr marL="1219110" indent="0">
              <a:buNone/>
              <a:defRPr/>
            </a:lvl3pPr>
            <a:lvl4pPr marL="1828664" indent="0">
              <a:buNone/>
              <a:defRPr/>
            </a:lvl4pPr>
            <a:lvl5pPr marL="2438218" indent="0">
              <a:buNone/>
              <a:defRPr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23" name="Rectangle 22"/>
          <p:cNvSpPr/>
          <p:nvPr userDrawn="1"/>
        </p:nvSpPr>
        <p:spPr>
          <a:xfrm>
            <a:off x="7570336" y="6132982"/>
            <a:ext cx="4611709" cy="71275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sp>
        <p:nvSpPr>
          <p:cNvPr id="30" name="TextBox 29"/>
          <p:cNvSpPr txBox="1"/>
          <p:nvPr userDrawn="1"/>
        </p:nvSpPr>
        <p:spPr>
          <a:xfrm>
            <a:off x="5607876" y="6248687"/>
            <a:ext cx="6011333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67" b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1067" b="0" baseline="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1067" b="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" y="0"/>
            <a:ext cx="2851864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4267"/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84F53C8-716D-654C-874E-93DD09B752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3535073" y="5323340"/>
            <a:ext cx="4586896" cy="615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368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picture - cobrande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436CD42-2B17-E84B-B525-EE57AC8D8321}"/>
              </a:ext>
            </a:extLst>
          </p:cNvPr>
          <p:cNvSpPr/>
          <p:nvPr userDrawn="1"/>
        </p:nvSpPr>
        <p:spPr>
          <a:xfrm>
            <a:off x="2851869" y="4990697"/>
            <a:ext cx="9340131" cy="1896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15775" y="835389"/>
            <a:ext cx="11566276" cy="407507"/>
          </a:xfrm>
          <a:prstGeom prst="rect">
            <a:avLst/>
          </a:prstGeom>
          <a:solidFill>
            <a:srgbClr val="592C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33" dirty="0">
              <a:solidFill>
                <a:schemeClr val="accent1"/>
              </a:solidFill>
            </a:endParaRPr>
          </a:p>
        </p:txBody>
      </p:sp>
      <p:sp>
        <p:nvSpPr>
          <p:cNvPr id="19" name="Title 1"/>
          <p:cNvSpPr>
            <a:spLocks noGrp="1"/>
          </p:cNvSpPr>
          <p:nvPr>
            <p:ph type="title" hasCustomPrompt="1"/>
          </p:nvPr>
        </p:nvSpPr>
        <p:spPr>
          <a:xfrm>
            <a:off x="3535077" y="1459232"/>
            <a:ext cx="7056063" cy="1969771"/>
          </a:xfrm>
        </p:spPr>
        <p:txBody>
          <a:bodyPr wrap="square" anchor="b" anchorCtr="0">
            <a:spAutoFit/>
          </a:bodyPr>
          <a:lstStyle>
            <a:lvl1pPr algn="l">
              <a:lnSpc>
                <a:spcPct val="90000"/>
              </a:lnSpc>
              <a:defRPr sz="6667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6086045" y="2452092"/>
            <a:ext cx="0" cy="0"/>
          </a:xfrm>
          <a:prstGeom prst="line">
            <a:avLst/>
          </a:prstGeom>
          <a:ln w="76200" cmpd="sng">
            <a:solidFill>
              <a:schemeClr val="accent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Placeholder 37"/>
          <p:cNvSpPr>
            <a:spLocks noGrp="1"/>
          </p:cNvSpPr>
          <p:nvPr>
            <p:ph type="body" sz="quarter" idx="10" hasCustomPrompt="1"/>
          </p:nvPr>
        </p:nvSpPr>
        <p:spPr>
          <a:xfrm>
            <a:off x="3535076" y="3442710"/>
            <a:ext cx="7056061" cy="584775"/>
          </a:xfrm>
        </p:spPr>
        <p:txBody>
          <a:bodyPr wrap="square">
            <a:spAutoFit/>
          </a:bodyPr>
          <a:lstStyle>
            <a:lvl1pPr marL="0" indent="0" algn="l">
              <a:buNone/>
              <a:defRPr sz="3200">
                <a:solidFill>
                  <a:srgbClr val="FFFFFF"/>
                </a:solidFill>
              </a:defRPr>
            </a:lvl1pPr>
            <a:lvl2pPr marL="609555" indent="0">
              <a:buNone/>
              <a:defRPr/>
            </a:lvl2pPr>
            <a:lvl3pPr marL="1219110" indent="0">
              <a:buNone/>
              <a:defRPr/>
            </a:lvl3pPr>
            <a:lvl4pPr marL="1828664" indent="0">
              <a:buNone/>
              <a:defRPr/>
            </a:lvl4pPr>
            <a:lvl5pPr marL="2438218" indent="0">
              <a:buNone/>
              <a:defRPr/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30" name="TextBox 29"/>
          <p:cNvSpPr txBox="1"/>
          <p:nvPr userDrawn="1"/>
        </p:nvSpPr>
        <p:spPr>
          <a:xfrm>
            <a:off x="5607876" y="6248687"/>
            <a:ext cx="6011333" cy="256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67" b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Copyright © 2020 HealthEquity, Inc.</a:t>
            </a:r>
            <a:r>
              <a:rPr lang="en-US" sz="1067" b="0" baseline="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All rights reserved.</a:t>
            </a:r>
            <a:endParaRPr lang="en-US" sz="1067" b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Picture Placeholder 2">
            <a:extLst>
              <a:ext uri="{FF2B5EF4-FFF2-40B4-BE49-F238E27FC236}">
                <a16:creationId xmlns:a16="http://schemas.microsoft.com/office/drawing/2014/main" id="{8A46C0CC-9EFA-654D-B2EF-5E3FB8DEEF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" y="0"/>
            <a:ext cx="2851864" cy="6858000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4267"/>
            </a:lvl1pPr>
            <a:lvl2pPr marL="609570" indent="0">
              <a:buNone/>
              <a:defRPr sz="3733"/>
            </a:lvl2pPr>
            <a:lvl3pPr marL="1219140" indent="0">
              <a:buNone/>
              <a:defRPr sz="3200"/>
            </a:lvl3pPr>
            <a:lvl4pPr marL="1828709" indent="0">
              <a:buNone/>
              <a:defRPr sz="2667"/>
            </a:lvl4pPr>
            <a:lvl5pPr marL="2438278" indent="0">
              <a:buNone/>
              <a:defRPr sz="2667"/>
            </a:lvl5pPr>
            <a:lvl6pPr marL="3047848" indent="0">
              <a:buNone/>
              <a:defRPr sz="2667"/>
            </a:lvl6pPr>
            <a:lvl7pPr marL="3657418" indent="0">
              <a:buNone/>
              <a:defRPr sz="2667"/>
            </a:lvl7pPr>
            <a:lvl8pPr marL="4266987" indent="0">
              <a:buNone/>
              <a:defRPr sz="2667"/>
            </a:lvl8pPr>
            <a:lvl9pPr marL="4876557" indent="0">
              <a:buNone/>
              <a:defRPr sz="2667"/>
            </a:lvl9pPr>
          </a:lstStyle>
          <a:p>
            <a:endParaRPr lang="en-US" dirty="0"/>
          </a:p>
        </p:txBody>
      </p:sp>
      <p:sp>
        <p:nvSpPr>
          <p:cNvPr id="12" name="Picture Placeholder 9">
            <a:extLst>
              <a:ext uri="{FF2B5EF4-FFF2-40B4-BE49-F238E27FC236}">
                <a16:creationId xmlns:a16="http://schemas.microsoft.com/office/drawing/2014/main" id="{0A972A8E-DE0A-DF4C-B006-3E24E1FAE50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535076" y="5330769"/>
            <a:ext cx="2683933" cy="57784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r>
              <a:rPr lang="en-US" dirty="0"/>
              <a:t>Partner logo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3808DE74-B8C3-824B-AB7B-7357889BC2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6679536" y="5357227"/>
            <a:ext cx="3911600" cy="52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582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12192000" cy="6924312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39F6E91-C181-A24B-84D9-6BF8F550D59E}"/>
              </a:ext>
            </a:extLst>
          </p:cNvPr>
          <p:cNvSpPr/>
          <p:nvPr userDrawn="1"/>
        </p:nvSpPr>
        <p:spPr>
          <a:xfrm>
            <a:off x="1" y="2"/>
            <a:ext cx="12191999" cy="425129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65882" y="708735"/>
            <a:ext cx="9985716" cy="2982420"/>
          </a:xfrm>
          <a:noFill/>
        </p:spPr>
        <p:txBody>
          <a:bodyPr wrap="square" tIns="2011680" bIns="137160" anchor="t" anchorCtr="0">
            <a:spAutoFit/>
          </a:bodyPr>
          <a:lstStyle>
            <a:lvl1pPr algn="l">
              <a:lnSpc>
                <a:spcPct val="90000"/>
              </a:lnSpc>
              <a:defRPr sz="5867" b="1" cap="none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</a:t>
            </a:r>
          </a:p>
        </p:txBody>
      </p:sp>
      <p:pic>
        <p:nvPicPr>
          <p:cNvPr id="8" name="Picture 9">
            <a:extLst>
              <a:ext uri="{FF2B5EF4-FFF2-40B4-BE49-F238E27FC236}">
                <a16:creationId xmlns:a16="http://schemas.microsoft.com/office/drawing/2014/main" id="{F67E582D-C26A-A44D-944E-D85BE44198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135967" y="4668466"/>
            <a:ext cx="4345311" cy="583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581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764288" y="1590261"/>
            <a:ext cx="10672717" cy="4456067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09570" indent="-148159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840275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070980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658DB88-151E-464E-B382-908E0A6641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5249" y="721234"/>
            <a:ext cx="10671756" cy="7386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36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4037390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spli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4288" y="1579663"/>
            <a:ext cx="5166941" cy="4413660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09570" indent="-148159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840275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070980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579661"/>
            <a:ext cx="5239405" cy="4413659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92116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914354" indent="-222240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14506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2EEA9C5-7ECF-7346-B40B-3F572AC9993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5249" y="721234"/>
            <a:ext cx="10671756" cy="7386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36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651357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64288" y="1392639"/>
            <a:ext cx="5169085" cy="721428"/>
          </a:xfrm>
        </p:spPr>
        <p:txBody>
          <a:bodyPr anchor="b">
            <a:noAutofit/>
          </a:bodyPr>
          <a:lstStyle>
            <a:lvl1pPr marL="0" indent="0">
              <a:buNone/>
              <a:defRPr sz="2667" b="1">
                <a:solidFill>
                  <a:schemeClr val="accent2"/>
                </a:solidFill>
              </a:defRPr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392639"/>
            <a:ext cx="5243637" cy="721428"/>
          </a:xfrm>
        </p:spPr>
        <p:txBody>
          <a:bodyPr anchor="b">
            <a:normAutofit/>
          </a:bodyPr>
          <a:lstStyle>
            <a:lvl1pPr marL="0" indent="0">
              <a:buNone/>
              <a:defRPr sz="2667" b="1">
                <a:solidFill>
                  <a:schemeClr val="accent2"/>
                </a:solidFill>
              </a:defRPr>
            </a:lvl1pPr>
            <a:lvl2pPr marL="609570" indent="0">
              <a:buNone/>
              <a:defRPr sz="2667" b="1"/>
            </a:lvl2pPr>
            <a:lvl3pPr marL="1219140" indent="0">
              <a:buNone/>
              <a:defRPr sz="2400" b="1"/>
            </a:lvl3pPr>
            <a:lvl4pPr marL="1828709" indent="0">
              <a:buNone/>
              <a:defRPr sz="2133" b="1"/>
            </a:lvl4pPr>
            <a:lvl5pPr marL="2438278" indent="0">
              <a:buNone/>
              <a:defRPr sz="2133" b="1"/>
            </a:lvl5pPr>
            <a:lvl6pPr marL="3047848" indent="0">
              <a:buNone/>
              <a:defRPr sz="2133" b="1"/>
            </a:lvl6pPr>
            <a:lvl7pPr marL="3657418" indent="0">
              <a:buNone/>
              <a:defRPr sz="2133" b="1"/>
            </a:lvl7pPr>
            <a:lvl8pPr marL="4266987" indent="0">
              <a:buNone/>
              <a:defRPr sz="2133" b="1"/>
            </a:lvl8pPr>
            <a:lvl9pPr marL="4876557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64287" y="2211119"/>
            <a:ext cx="5169088" cy="3772767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09570" indent="-148159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840275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070980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2211119"/>
            <a:ext cx="5239405" cy="3772765"/>
          </a:xfrm>
        </p:spPr>
        <p:txBody>
          <a:bodyPr/>
          <a:lstStyle>
            <a:lvl1pPr marL="230706" indent="-222240">
              <a:tabLst/>
              <a:defRPr sz="2667">
                <a:solidFill>
                  <a:schemeClr val="bg1">
                    <a:lumMod val="50000"/>
                  </a:schemeClr>
                </a:solidFill>
              </a:defRPr>
            </a:lvl1pPr>
            <a:lvl2pPr marL="46141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2pPr>
            <a:lvl3pPr marL="692116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3pPr>
            <a:lvl4pPr marL="914354" indent="-222240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4pPr>
            <a:lvl5pPr marL="1145061" indent="-230706">
              <a:tabLst/>
              <a:defRPr sz="2400">
                <a:solidFill>
                  <a:schemeClr val="bg1">
                    <a:lumMod val="50000"/>
                  </a:schemeClr>
                </a:solidFill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F33AC22E-79E3-4443-880D-3AF43DF679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5249" y="721234"/>
            <a:ext cx="10671756" cy="7386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36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69928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2B9AF-7C7A-ED4B-8B47-5EFC4C7403E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A314115-F9F6-3E45-AD10-DBB05CA31C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5249" y="721234"/>
            <a:ext cx="10671756" cy="738664"/>
          </a:xfrm>
          <a:noFill/>
        </p:spPr>
        <p:txBody>
          <a:bodyPr wrap="square" tIns="91440" bIns="91440" anchor="b" anchorCtr="0">
            <a:spAutoFit/>
          </a:bodyPr>
          <a:lstStyle>
            <a:lvl1pPr>
              <a:defRPr sz="3600"/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99905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6112524"/>
            <a:ext cx="12192000" cy="75226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solidFill>
                <a:srgbClr val="00AAC6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4288" y="346780"/>
            <a:ext cx="10672717" cy="960637"/>
          </a:xfrm>
          <a:prstGeom prst="rect">
            <a:avLst/>
          </a:prstGeom>
        </p:spPr>
        <p:txBody>
          <a:bodyPr vert="horz" wrap="none" lIns="91440" tIns="45720" rIns="91440" bIns="4572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4285" y="1307785"/>
            <a:ext cx="10672720" cy="4491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6901" y="6307056"/>
            <a:ext cx="5000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>
                <a:solidFill>
                  <a:schemeClr val="bg1"/>
                </a:solidFill>
              </a:defRPr>
            </a:lvl1pPr>
          </a:lstStyle>
          <a:p>
            <a:fld id="{9DB2B9AF-7C7A-ED4B-8B47-5EFC4C7403E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7A996A8-7C30-284C-B616-6D5581931DF3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rcRect/>
          <a:stretch/>
        </p:blipFill>
        <p:spPr>
          <a:xfrm>
            <a:off x="8329493" y="6288778"/>
            <a:ext cx="3107512" cy="417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99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l" defTabSz="60957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19445" indent="-341358" algn="l" defTabSz="609570" rtl="0" eaLnBrk="1" latinLnBrk="0" hangingPunct="1">
        <a:spcBef>
          <a:spcPts val="1568"/>
        </a:spcBef>
        <a:buFont typeface="Arial"/>
        <a:buChar char="•"/>
        <a:defRPr sz="32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1pPr>
      <a:lvl2pPr marL="990550" indent="-380981" algn="l" defTabSz="609570" rtl="0" eaLnBrk="1" latinLnBrk="0" hangingPunct="1">
        <a:spcBef>
          <a:spcPts val="1568"/>
        </a:spcBef>
        <a:buFont typeface="Arial"/>
        <a:buChar char="–"/>
        <a:defRPr sz="2667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2pPr>
      <a:lvl3pPr marL="1523925" indent="-304784" algn="l" defTabSz="609570" rtl="0" eaLnBrk="1" latinLnBrk="0" hangingPunct="1">
        <a:spcBef>
          <a:spcPts val="1568"/>
        </a:spcBef>
        <a:buFont typeface="Arial"/>
        <a:buChar char="•"/>
        <a:defRPr sz="2400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3pPr>
      <a:lvl4pPr marL="2133493" indent="-304784" algn="l" defTabSz="609570" rtl="0" eaLnBrk="1" latinLnBrk="0" hangingPunct="1">
        <a:spcBef>
          <a:spcPts val="1568"/>
        </a:spcBef>
        <a:buFont typeface="Arial"/>
        <a:buChar char="–"/>
        <a:defRPr sz="2133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4pPr>
      <a:lvl5pPr marL="2743062" indent="-304784" algn="l" defTabSz="609570" rtl="0" eaLnBrk="1" latinLnBrk="0" hangingPunct="1">
        <a:spcBef>
          <a:spcPts val="1568"/>
        </a:spcBef>
        <a:buFont typeface="Arial"/>
        <a:buChar char="»"/>
        <a:defRPr sz="2133" kern="1200">
          <a:solidFill>
            <a:schemeClr val="bg1">
              <a:lumMod val="50000"/>
            </a:schemeClr>
          </a:solidFill>
          <a:latin typeface="+mn-lt"/>
          <a:ea typeface="+mn-ea"/>
          <a:cs typeface="+mn-cs"/>
        </a:defRPr>
      </a:lvl5pPr>
      <a:lvl6pPr marL="335263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20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2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341" indent="-304784" algn="l" defTabSz="609570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7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40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09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7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84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418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98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557" algn="l" defTabSz="6095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429" y="126132"/>
            <a:ext cx="10671756" cy="738664"/>
          </a:xfrm>
        </p:spPr>
        <p:txBody>
          <a:bodyPr/>
          <a:lstStyle/>
          <a:p>
            <a:r>
              <a:rPr lang="en-US" dirty="0"/>
              <a:t>COM Key Milestone – May 2021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49438866"/>
              </p:ext>
            </p:extLst>
          </p:nvPr>
        </p:nvGraphicFramePr>
        <p:xfrm>
          <a:off x="610363" y="864796"/>
          <a:ext cx="11074956" cy="49668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417356">
                  <a:extLst>
                    <a:ext uri="{9D8B030D-6E8A-4147-A177-3AD203B41FA5}">
                      <a16:colId xmlns:a16="http://schemas.microsoft.com/office/drawing/2014/main" val="1909440207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7331545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/>
                        <a:t>Key Milestones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0003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Funding Profile due date </a:t>
                      </a:r>
                      <a:r>
                        <a:rPr lang="en-US" sz="1300" i="1" dirty="0"/>
                        <a:t>(if applicable)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March 1,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77794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Current eligible</a:t>
                      </a:r>
                      <a:r>
                        <a:rPr lang="en-US" sz="1300" baseline="0" dirty="0"/>
                        <a:t> employee demographics loaded into new platform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March 8,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1350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Recommended communication begin</a:t>
                      </a:r>
                      <a:r>
                        <a:rPr lang="en-US" sz="1300" baseline="0" dirty="0"/>
                        <a:t> with current members &amp; eligible employees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Early March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71405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Commuter</a:t>
                      </a:r>
                      <a:r>
                        <a:rPr lang="en-US" sz="1300" baseline="0" dirty="0"/>
                        <a:t> ordering period begins via new member’s account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March 11,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608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First</a:t>
                      </a:r>
                      <a:r>
                        <a:rPr lang="en-US" sz="1300" b="0" baseline="0" dirty="0"/>
                        <a:t> funding invoice</a:t>
                      </a:r>
                      <a:endParaRPr 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March 15,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231313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Order Form due date </a:t>
                      </a:r>
                      <a:r>
                        <a:rPr lang="en-US" sz="1300" i="1" dirty="0"/>
                        <a:t>(if applicable)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April 1,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5502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Commuter</a:t>
                      </a:r>
                      <a:r>
                        <a:rPr lang="en-US" sz="1300" baseline="0" dirty="0"/>
                        <a:t> ordering period ends via new member’s account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April 10,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7540590"/>
                  </a:ext>
                </a:extLst>
              </a:tr>
              <a:tr h="491366">
                <a:tc>
                  <a:txBody>
                    <a:bodyPr/>
                    <a:lstStyle/>
                    <a:p>
                      <a:r>
                        <a:rPr lang="en-US" sz="1300" dirty="0"/>
                        <a:t>Fulfillment of member’s commuter order,</a:t>
                      </a:r>
                      <a:r>
                        <a:rPr lang="en-US" sz="1300" baseline="0" dirty="0"/>
                        <a:t> </a:t>
                      </a:r>
                      <a:r>
                        <a:rPr lang="en-US" sz="1300" dirty="0"/>
                        <a:t>vouchers</a:t>
                      </a:r>
                      <a:r>
                        <a:rPr lang="en-US" sz="1300" baseline="0" dirty="0"/>
                        <a:t> or commuter debit card and </a:t>
                      </a:r>
                      <a:r>
                        <a:rPr lang="en-US" sz="1300" baseline="0" dirty="0" err="1"/>
                        <a:t>QuickStart</a:t>
                      </a:r>
                      <a:r>
                        <a:rPr lang="en-US" sz="1300" baseline="0" dirty="0"/>
                        <a:t> Guides </a:t>
                      </a:r>
                      <a:r>
                        <a:rPr lang="en-US" sz="1300" i="1" baseline="0" dirty="0"/>
                        <a:t>(as applicable)</a:t>
                      </a:r>
                      <a:endParaRPr lang="en-US" sz="13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Mid/Late April 2021</a:t>
                      </a:r>
                      <a:br>
                        <a:rPr kumimoji="0" lang="en-US" sz="2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(approximately 10-15 days after your enrollments are processed)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60664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0" dirty="0"/>
                        <a:t>Complete</a:t>
                      </a:r>
                      <a:r>
                        <a:rPr lang="en-US" sz="1300" b="0" baseline="0" dirty="0"/>
                        <a:t> client website training </a:t>
                      </a:r>
                      <a:endParaRPr lang="en-US" sz="13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09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3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626362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Late April 2021</a:t>
                      </a:r>
                      <a:endParaRPr lang="en-US" sz="13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30604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b="1" dirty="0"/>
                        <a:t>Go</a:t>
                      </a:r>
                      <a:r>
                        <a:rPr lang="en-US" sz="1300" b="1" baseline="0" dirty="0"/>
                        <a:t> Live Date!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May 1,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09551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First monthly</a:t>
                      </a:r>
                      <a:r>
                        <a:rPr lang="en-US" sz="1300" baseline="0" dirty="0"/>
                        <a:t> administration service fee invoice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May 23,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0093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300" dirty="0"/>
                        <a:t>Commuter pre-tax credits balances</a:t>
                      </a:r>
                      <a:r>
                        <a:rPr lang="en-US" sz="1300" baseline="0" dirty="0"/>
                        <a:t> transferred</a:t>
                      </a:r>
                      <a:endParaRPr lang="en-US" sz="1300" i="1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300" dirty="0"/>
                        <a:t>Late May/Early June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3942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98723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ealthEquity Feb 2018">
      <a:dk1>
        <a:srgbClr val="626362"/>
      </a:dk1>
      <a:lt1>
        <a:srgbClr val="FFFFFF"/>
      </a:lt1>
      <a:dk2>
        <a:srgbClr val="592C82"/>
      </a:dk2>
      <a:lt2>
        <a:srgbClr val="F1F1F2"/>
      </a:lt2>
      <a:accent1>
        <a:srgbClr val="592C82"/>
      </a:accent1>
      <a:accent2>
        <a:srgbClr val="00AAC6"/>
      </a:accent2>
      <a:accent3>
        <a:srgbClr val="0070B9"/>
      </a:accent3>
      <a:accent4>
        <a:srgbClr val="53934F"/>
      </a:accent4>
      <a:accent5>
        <a:srgbClr val="DCDDDE"/>
      </a:accent5>
      <a:accent6>
        <a:srgbClr val="A7A9AC"/>
      </a:accent6>
      <a:hlink>
        <a:srgbClr val="00A9C5"/>
      </a:hlink>
      <a:folHlink>
        <a:srgbClr val="00A9C5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>
          <a:noFill/>
        </a:ln>
        <a:effectLst/>
      </a:spPr>
      <a:bodyPr rtlCol="0" anchor="ctr"/>
      <a:lstStyle>
        <a:defPPr algn="ctr">
          <a:defRPr>
            <a:solidFill>
              <a:srgbClr val="00AAC6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err="1" smtClean="0">
            <a:solidFill>
              <a:srgbClr val="7F7F7F"/>
            </a:solidFill>
          </a:defRPr>
        </a:defPPr>
      </a:lst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BCA201C9254E84FBEDF2E929F1E2ED8" ma:contentTypeVersion="7" ma:contentTypeDescription="Create a new document." ma:contentTypeScope="" ma:versionID="0203ed11471f8b92f86f3f1d41703c13">
  <xsd:schema xmlns:xsd="http://www.w3.org/2001/XMLSchema" xmlns:xs="http://www.w3.org/2001/XMLSchema" xmlns:p="http://schemas.microsoft.com/office/2006/metadata/properties" xmlns:ns2="784b97fd-cd61-449e-a432-df61b739dce3" xmlns:ns3="3febc0b8-b52a-4280-b8b8-65aa3e2272b0" targetNamespace="http://schemas.microsoft.com/office/2006/metadata/properties" ma:root="true" ma:fieldsID="27e07552e3dc8e281a491f0461508e21" ns2:_="" ns3:_="">
    <xsd:import namespace="784b97fd-cd61-449e-a432-df61b739dce3"/>
    <xsd:import namespace="3febc0b8-b52a-4280-b8b8-65aa3e2272b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b97fd-cd61-449e-a432-df61b739dce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ebc0b8-b52a-4280-b8b8-65aa3e2272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65BCEF6-2BAC-4CA0-9952-7F35044124E7}">
  <ds:schemaRefs>
    <ds:schemaRef ds:uri="7bf388b6-77be-40a2-8ea8-6aaf82fd4671"/>
    <ds:schemaRef ds:uri="http://purl.org/dc/terms/"/>
    <ds:schemaRef ds:uri="http://purl.org/dc/dcmitype/"/>
    <ds:schemaRef ds:uri="http://www.w3.org/XML/1998/namespace"/>
    <ds:schemaRef ds:uri="b4bfdec5-7314-4c22-ad61-3aaaafedc0bf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D589943D-8685-4555-B1F1-429A165BF05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48C0BD-7E1E-457C-862D-DE9BCD14CD6D}"/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158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1_Office Theme</vt:lpstr>
      <vt:lpstr>COM Key Milestone – May 2021</vt:lpstr>
    </vt:vector>
  </TitlesOfParts>
  <Company>WageWorks, Inc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FSA Key Milestone – December 2020 Go Live</dc:title>
  <dc:creator>Therasa Cheng</dc:creator>
  <cp:lastModifiedBy>Leah Dickerson</cp:lastModifiedBy>
  <cp:revision>23</cp:revision>
  <cp:lastPrinted>2020-11-05T20:58:35Z</cp:lastPrinted>
  <dcterms:created xsi:type="dcterms:W3CDTF">2020-10-02T03:21:16Z</dcterms:created>
  <dcterms:modified xsi:type="dcterms:W3CDTF">2021-01-06T20:40:24Z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b23c674-de8a-426d-bc8b-74ad6594a910_Enabled">
    <vt:lpwstr>true</vt:lpwstr>
  </property>
  <property fmtid="{D5CDD505-2E9C-101B-9397-08002B2CF9AE}" pid="3" name="MSIP_Label_3b23c674-de8a-426d-bc8b-74ad6594a910_SetDate">
    <vt:lpwstr>2020-10-08T20:05:13Z</vt:lpwstr>
  </property>
  <property fmtid="{D5CDD505-2E9C-101B-9397-08002B2CF9AE}" pid="4" name="MSIP_Label_3b23c674-de8a-426d-bc8b-74ad6594a910_Method">
    <vt:lpwstr>Standard</vt:lpwstr>
  </property>
  <property fmtid="{D5CDD505-2E9C-101B-9397-08002B2CF9AE}" pid="5" name="MSIP_Label_3b23c674-de8a-426d-bc8b-74ad6594a910_Name">
    <vt:lpwstr>HQY Proprietary</vt:lpwstr>
  </property>
  <property fmtid="{D5CDD505-2E9C-101B-9397-08002B2CF9AE}" pid="6" name="MSIP_Label_3b23c674-de8a-426d-bc8b-74ad6594a910_SiteId">
    <vt:lpwstr>c5d0ad88-8f93-43b8-9b7c-c8a3bb8e410a</vt:lpwstr>
  </property>
  <property fmtid="{D5CDD505-2E9C-101B-9397-08002B2CF9AE}" pid="7" name="MSIP_Label_3b23c674-de8a-426d-bc8b-74ad6594a910_ActionId">
    <vt:lpwstr>1a35ef37-3af3-46e7-b067-6423b426e943</vt:lpwstr>
  </property>
  <property fmtid="{D5CDD505-2E9C-101B-9397-08002B2CF9AE}" pid="8" name="MSIP_Label_3b23c674-de8a-426d-bc8b-74ad6594a910_ContentBits">
    <vt:lpwstr>0</vt:lpwstr>
  </property>
  <property fmtid="{D5CDD505-2E9C-101B-9397-08002B2CF9AE}" pid="9" name="ContentTypeId">
    <vt:lpwstr>0x010100CBCA201C9254E84FBEDF2E929F1E2ED8</vt:lpwstr>
  </property>
</Properties>
</file>