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714" r:id="rId5"/>
    <p:sldMasterId id="2147483732" r:id="rId6"/>
  </p:sldMasterIdLst>
  <p:notesMasterIdLst>
    <p:notesMasterId r:id="rId8"/>
  </p:notesMasterIdLst>
  <p:handoutMasterIdLst>
    <p:handoutMasterId r:id="rId9"/>
  </p:handoutMasterIdLst>
  <p:sldIdLst>
    <p:sldId id="258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ny Ross" initials="DR" lastIdx="38" clrIdx="0">
    <p:extLst>
      <p:ext uri="{19B8F6BF-5375-455C-9EA6-DF929625EA0E}">
        <p15:presenceInfo xmlns:p15="http://schemas.microsoft.com/office/powerpoint/2012/main" userId="S-1-5-21-1075002423-1656982130-417331850-22837" providerId="AD"/>
      </p:ext>
    </p:extLst>
  </p:cmAuthor>
  <p:cmAuthor id="2" name="Meghan Adams" initials="MA" lastIdx="19" clrIdx="1">
    <p:extLst>
      <p:ext uri="{19B8F6BF-5375-455C-9EA6-DF929625EA0E}">
        <p15:presenceInfo xmlns:p15="http://schemas.microsoft.com/office/powerpoint/2012/main" userId="S-1-5-21-1075002423-1656982130-417331850-41381" providerId="AD"/>
      </p:ext>
    </p:extLst>
  </p:cmAuthor>
  <p:cmAuthor id="3" name="Heather Gerken" initials="HG" lastIdx="77" clrIdx="2">
    <p:extLst>
      <p:ext uri="{19B8F6BF-5375-455C-9EA6-DF929625EA0E}">
        <p15:presenceInfo xmlns:p15="http://schemas.microsoft.com/office/powerpoint/2012/main" userId="S::hgerken@healthequity.com::3ba92fd8-1370-4a82-91b6-e690b24bb754" providerId="AD"/>
      </p:ext>
    </p:extLst>
  </p:cmAuthor>
  <p:cmAuthor id="4" name="Therasa Cheng" initials="TC" lastIdx="12" clrIdx="3">
    <p:extLst>
      <p:ext uri="{19B8F6BF-5375-455C-9EA6-DF929625EA0E}">
        <p15:presenceInfo xmlns:p15="http://schemas.microsoft.com/office/powerpoint/2012/main" userId="S-1-5-21-1075002423-1656982130-417331850-23885" providerId="AD"/>
      </p:ext>
    </p:extLst>
  </p:cmAuthor>
  <p:cmAuthor id="5" name="Beau Colvin" initials="BC" lastIdx="12" clrIdx="4">
    <p:extLst>
      <p:ext uri="{19B8F6BF-5375-455C-9EA6-DF929625EA0E}">
        <p15:presenceInfo xmlns:p15="http://schemas.microsoft.com/office/powerpoint/2012/main" userId="S::bcolvin@healthequity.com::a8ed4415-e91e-4ec7-ade8-329fbd416159" providerId="AD"/>
      </p:ext>
    </p:extLst>
  </p:cmAuthor>
  <p:cmAuthor id="6" name="Jason Folks" initials="JF" lastIdx="38" clrIdx="5">
    <p:extLst>
      <p:ext uri="{19B8F6BF-5375-455C-9EA6-DF929625EA0E}">
        <p15:presenceInfo xmlns:p15="http://schemas.microsoft.com/office/powerpoint/2012/main" userId="Jason Folks" providerId="None"/>
      </p:ext>
    </p:extLst>
  </p:cmAuthor>
  <p:cmAuthor id="7" name="Mark Thomas" initials="MT" lastIdx="48" clrIdx="6">
    <p:extLst>
      <p:ext uri="{19B8F6BF-5375-455C-9EA6-DF929625EA0E}">
        <p15:presenceInfo xmlns:p15="http://schemas.microsoft.com/office/powerpoint/2012/main" userId="S::mthomas@healthequity.com::43d53117-a9a6-464b-ad78-fed37e106bbd" providerId="AD"/>
      </p:ext>
    </p:extLst>
  </p:cmAuthor>
  <p:cmAuthor id="8" name="Cheryl Calore-Abatecola" initials="CCA" lastIdx="6" clrIdx="7">
    <p:extLst>
      <p:ext uri="{19B8F6BF-5375-455C-9EA6-DF929625EA0E}">
        <p15:presenceInfo xmlns:p15="http://schemas.microsoft.com/office/powerpoint/2012/main" userId="Cheryl Calore-Abatecola" providerId="None"/>
      </p:ext>
    </p:extLst>
  </p:cmAuthor>
  <p:cmAuthor id="9" name="Cheryl Calore-Abatecola" initials="CC" lastIdx="39" clrIdx="8">
    <p:extLst>
      <p:ext uri="{19B8F6BF-5375-455C-9EA6-DF929625EA0E}">
        <p15:presenceInfo xmlns:p15="http://schemas.microsoft.com/office/powerpoint/2012/main" userId="S::ccabatecola@healthequity.com::06c44c93-1be9-43ba-99d9-92914b43ab40" providerId="AD"/>
      </p:ext>
    </p:extLst>
  </p:cmAuthor>
  <p:cmAuthor id="10" name="Dale Darsey" initials="DD" lastIdx="2" clrIdx="9">
    <p:extLst>
      <p:ext uri="{19B8F6BF-5375-455C-9EA6-DF929625EA0E}">
        <p15:presenceInfo xmlns:p15="http://schemas.microsoft.com/office/powerpoint/2012/main" userId="S::ddarsey@healthequity.com::ece7ace3-55a8-4226-a3b6-3c47cb3d8d06" providerId="AD"/>
      </p:ext>
    </p:extLst>
  </p:cmAuthor>
  <p:cmAuthor id="11" name="Amanda Crofford" initials="AC" lastIdx="28" clrIdx="10">
    <p:extLst>
      <p:ext uri="{19B8F6BF-5375-455C-9EA6-DF929625EA0E}">
        <p15:presenceInfo xmlns:p15="http://schemas.microsoft.com/office/powerpoint/2012/main" userId="S::acrofford@healthequity.com::af39fa45-9ddf-47ed-b506-e0632bc2ba3f" providerId="AD"/>
      </p:ext>
    </p:extLst>
  </p:cmAuthor>
  <p:cmAuthor id="12" name="Clayton Brown" initials="CB" lastIdx="4" clrIdx="11">
    <p:extLst>
      <p:ext uri="{19B8F6BF-5375-455C-9EA6-DF929625EA0E}">
        <p15:presenceInfo xmlns:p15="http://schemas.microsoft.com/office/powerpoint/2012/main" userId="S::clabrown@healthequity.com::169c3437-ebf2-4700-af15-f62f8af7d4f4" providerId="AD"/>
      </p:ext>
    </p:extLst>
  </p:cmAuthor>
  <p:cmAuthor id="13" name="Tamara Liberda" initials="TL" lastIdx="16" clrIdx="12">
    <p:extLst>
      <p:ext uri="{19B8F6BF-5375-455C-9EA6-DF929625EA0E}">
        <p15:presenceInfo xmlns:p15="http://schemas.microsoft.com/office/powerpoint/2012/main" userId="S::tliberda@healthequity.com::844dc659-5e9a-4ed5-8c0a-4fb67e1fc6c2" providerId="AD"/>
      </p:ext>
    </p:extLst>
  </p:cmAuthor>
  <p:cmAuthor id="14" name="Eric Gunderson" initials="EG" lastIdx="5" clrIdx="13">
    <p:extLst>
      <p:ext uri="{19B8F6BF-5375-455C-9EA6-DF929625EA0E}">
        <p15:presenceInfo xmlns:p15="http://schemas.microsoft.com/office/powerpoint/2012/main" userId="S::egunderson@healthequity.com::d95ec732-988f-4409-b8db-8efa54fc2d8a" providerId="AD"/>
      </p:ext>
    </p:extLst>
  </p:cmAuthor>
  <p:cmAuthor id="15" name="Andrea Buzeta" initials="AB" lastIdx="2" clrIdx="14">
    <p:extLst>
      <p:ext uri="{19B8F6BF-5375-455C-9EA6-DF929625EA0E}">
        <p15:presenceInfo xmlns:p15="http://schemas.microsoft.com/office/powerpoint/2012/main" userId="S::abuzeta@healthequity.com::018be76f-d05a-4c41-a76a-384b61612f11" providerId="AD"/>
      </p:ext>
    </p:extLst>
  </p:cmAuthor>
  <p:cmAuthor id="16" name="Marcie Jones" initials="MJ" lastIdx="1" clrIdx="15">
    <p:extLst>
      <p:ext uri="{19B8F6BF-5375-455C-9EA6-DF929625EA0E}">
        <p15:presenceInfo xmlns:p15="http://schemas.microsoft.com/office/powerpoint/2012/main" userId="S::marcjones@healthequity.com::9db57d12-cad5-4c18-b0ef-ce30436e6ef0" providerId="AD"/>
      </p:ext>
    </p:extLst>
  </p:cmAuthor>
  <p:cmAuthor id="17" name="Robin Kay" initials="RK" lastIdx="3" clrIdx="16">
    <p:extLst>
      <p:ext uri="{19B8F6BF-5375-455C-9EA6-DF929625EA0E}">
        <p15:presenceInfo xmlns:p15="http://schemas.microsoft.com/office/powerpoint/2012/main" userId="S::rkay@healthequity.com::36953265-7339-4e3f-bda8-b520761dbbc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88" autoAdjust="0"/>
    <p:restoredTop sz="80765" autoAdjust="0"/>
  </p:normalViewPr>
  <p:slideViewPr>
    <p:cSldViewPr snapToGrid="0">
      <p:cViewPr varScale="1">
        <p:scale>
          <a:sx n="120" d="100"/>
          <a:sy n="120" d="100"/>
        </p:scale>
        <p:origin x="84" y="5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1" d="100"/>
          <a:sy n="91" d="100"/>
        </p:scale>
        <p:origin x="3564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7" dt="2021-02-16T14:58:36.380" idx="2">
    <p:pos x="7534" y="396"/>
    <p:text>Sounds odd - maybe change to "Member communications begin" or "Begin communicating to current members".</p:text>
    <p:extLst>
      <p:ext uri="{C676402C-5697-4E1C-873F-D02D1690AC5C}">
        <p15:threadingInfo xmlns:p15="http://schemas.microsoft.com/office/powerpoint/2012/main" timeZoneBias="480"/>
      </p:ext>
    </p:extLst>
  </p:cm>
  <p:cm authorId="12" dt="2021-02-17T10:18:01.258" idx="3">
    <p:pos x="7534" y="492"/>
    <p:text>I prefer - Member communications begin</p:text>
    <p:extLst>
      <p:ext uri="{C676402C-5697-4E1C-873F-D02D1690AC5C}">
        <p15:threadingInfo xmlns:p15="http://schemas.microsoft.com/office/powerpoint/2012/main" timeZoneBias="480">
          <p15:parentCm authorId="17" idx="2"/>
        </p15:threadingInfo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C91386-A111-6C48-BCF7-208B5B6ED751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A124A-9BE6-FE45-B9A0-1C7CB4F0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9599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50A252-FB77-1D4C-A5E8-61932BD3B557}" type="datetimeFigureOut">
              <a:rPr lang="en-US" smtClean="0"/>
              <a:t>8/19/2021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42FE3-2463-BA40-B165-CCAA241FE5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6179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is the</a:t>
            </a:r>
            <a:r>
              <a:rPr lang="en-US" baseline="0" dirty="0"/>
              <a:t> first communication date 5/10 instead of 5/1??  I’ve changed it here to match the communication plan, but the posted doc shows 5/10.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E42FE3-2463-BA40-B165-CCAA241FE5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7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8.svg"/><Relationship Id="rId4" Type="http://schemas.openxmlformats.org/officeDocument/2006/relationships/image" Target="../media/image11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4A09BC-2EC0-4642-8974-958FD34DDD49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399" y="1627632"/>
            <a:ext cx="73152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3200400"/>
            <a:ext cx="73152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27A2C0-B669-C348-A229-FC0AC9245603}"/>
              </a:ext>
            </a:extLst>
          </p:cNvPr>
          <p:cNvSpPr txBox="1"/>
          <p:nvPr userDrawn="1"/>
        </p:nvSpPr>
        <p:spPr>
          <a:xfrm>
            <a:off x="3716900" y="45262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37">
            <a:extLst>
              <a:ext uri="{FF2B5EF4-FFF2-40B4-BE49-F238E27FC236}">
                <a16:creationId xmlns:a16="http://schemas.microsoft.com/office/drawing/2014/main" id="{4D6F1E91-12ED-DC4A-AB99-8F48EE061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4358342"/>
            <a:ext cx="3657600" cy="400110"/>
          </a:xfrm>
          <a:prstGeom prst="rect">
            <a:avLst/>
          </a:prstGeom>
        </p:spPr>
        <p:txBody>
          <a:bodyPr wrap="square" lIns="0" rIns="0" anchor="b">
            <a:sp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FBD5EDC-2F1E-F94D-A292-76A1545DC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4399" y="685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78FF85E-9409-2F4A-96CF-7FD0AC42E4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96600" y="685800"/>
            <a:ext cx="182880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23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0BB3492-7254-234B-BA8B-3595642F3C6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35A99DE-4746-B844-BC7D-13F4BAD6771E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CF30119-116F-324B-9D02-B54689B71186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A16BDB-1145-ED42-B235-9790E9987F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03001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FC7E66-4F42-424E-A293-2832467625D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14400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BD1A6E4-EA03-1B40-8C04-41B0309A3D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654C8EC0-9C30-3543-A7B8-28399CF8F1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8D893610-95AB-DE4C-9591-EF84A7E6856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035808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AC77022E-EDED-914C-8616-AA242F51AE8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578608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D1B9A24B-CF9C-C945-8005-41043E0D96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78608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193DB8F-36F5-184D-B3E3-2508338EF276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193792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500AD492-D007-5D40-884E-5F2416A7B9D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736592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50500D15-600D-F64C-AAE1-A9891DDB145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36592" y="2743199"/>
            <a:ext cx="1828800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83159746-6860-6E4E-BEEA-622CFF57DA40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7315200" y="1371600"/>
            <a:ext cx="9144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/>
            </a:lvl1pPr>
          </a:lstStyle>
          <a:p>
            <a:r>
              <a:rPr lang="en-US"/>
              <a:t>Click to add icon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79A40F1F-D1D6-5E47-A57D-B4C53897819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58000" y="2286000"/>
            <a:ext cx="1828800" cy="4572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2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2C2B23CA-254B-9E4A-8C5C-217A22446D3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858000" y="2743200"/>
            <a:ext cx="1828800" cy="9144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1400" b="0">
                <a:solidFill>
                  <a:schemeClr val="tx1"/>
                </a:solidFill>
              </a:defRPr>
            </a:lvl1pPr>
            <a:lvl2pPr marL="457200" indent="0">
              <a:buNone/>
              <a:defRPr sz="1600" b="1">
                <a:solidFill>
                  <a:schemeClr val="accent2"/>
                </a:solidFill>
              </a:defRPr>
            </a:lvl2pPr>
            <a:lvl3pPr marL="914400" indent="0">
              <a:buNone/>
              <a:defRPr sz="1400" b="1">
                <a:solidFill>
                  <a:schemeClr val="accent2"/>
                </a:solidFill>
              </a:defRPr>
            </a:lvl3pPr>
            <a:lvl4pPr marL="1371600" indent="0">
              <a:buNone/>
              <a:defRPr sz="1200" b="1">
                <a:solidFill>
                  <a:schemeClr val="accent2"/>
                </a:solidFill>
              </a:defRPr>
            </a:lvl4pPr>
            <a:lvl5pPr marL="1828800" indent="0">
              <a:buNone/>
              <a:defRPr sz="1200" b="1"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E7AD39DF-F654-2146-981F-65641C1FFE9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C6A84351-4355-994C-A660-F68598EB4F3F}"/>
              </a:ext>
            </a:extLst>
          </p:cNvPr>
          <p:cNvSpPr txBox="1">
            <a:spLocks/>
          </p:cNvSpPr>
          <p:nvPr userDrawn="1"/>
        </p:nvSpPr>
        <p:spPr>
          <a:xfrm>
            <a:off x="8311727" y="259677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F2ADBA1C-6333-DE40-B006-B46F9E431DB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Picture Placeholder 9">
            <a:extLst>
              <a:ext uri="{FF2B5EF4-FFF2-40B4-BE49-F238E27FC236}">
                <a16:creationId xmlns:a16="http://schemas.microsoft.com/office/drawing/2014/main" id="{8C8D85FB-B329-8F47-BE30-DD2100F0003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112AC4E1-E722-9048-9925-8F0E17CC43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56048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left, content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D950D68-03FD-0B4B-B4FC-98855CFC2B5E}"/>
              </a:ext>
            </a:extLst>
          </p:cNvPr>
          <p:cNvSpPr/>
          <p:nvPr userDrawn="1"/>
        </p:nvSpPr>
        <p:spPr>
          <a:xfrm>
            <a:off x="4572000" y="4572"/>
            <a:ext cx="4572000" cy="5138928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F295136A-B265-4C4E-A3C0-04CA7B98594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83114B03-FA8A-2142-BABA-C3A9F9D8F3CD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E229175-DAD6-1E48-9CC9-7D0AEAD559F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CFEED0A-4ED1-E44F-91EB-C1458635CC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626CE2C-DAC7-D840-BBC0-B490672E87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3657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CAA7B28-B672-B146-AD6A-DF9196891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0" y="548640"/>
            <a:ext cx="3657600" cy="3657600"/>
          </a:xfrm>
        </p:spPr>
        <p:txBody>
          <a:bodyPr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822960" indent="-265176">
              <a:tabLst/>
              <a:defRPr sz="1600">
                <a:solidFill>
                  <a:schemeClr val="tx1"/>
                </a:solidFill>
              </a:defRPr>
            </a:lvl3pPr>
            <a:lvl4pPr marL="1087438" indent="-264478">
              <a:tabLst/>
              <a:defRPr sz="1600">
                <a:solidFill>
                  <a:schemeClr val="tx1"/>
                </a:solidFill>
              </a:defRPr>
            </a:lvl4pPr>
            <a:lvl5pPr marL="1351915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2412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ictur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" y="2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3200400" cy="5143500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F06E1F7-2517-C74F-83B9-5B16CBCDD12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657600" y="4031524"/>
            <a:ext cx="50292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9FC0C37-F032-FB41-AE36-24C19BB5A326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A36A64F3-E1C8-5842-8D2B-AA14732D30F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576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1B1B6B1A-88E0-D644-BBFF-FAF7D41E9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0" y="182880"/>
            <a:ext cx="50292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7819B4-211E-BB42-A515-F068C470E917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57600" y="1188720"/>
            <a:ext cx="5029200" cy="301752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1516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with pictur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F1F1F2"/>
          </a:solidFill>
          <a:ln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B287A89-F23E-1143-98C4-AED13628502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5029199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BE0AC218-2D14-854B-9B86-8B979A23DDBB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4897B5A1-EE4C-6C4D-82B2-4E22062D8259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D5DE2B64-CDE0-8B4A-886D-9A0C82DF4DD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114799" y="4782312"/>
            <a:ext cx="1371600" cy="219456"/>
          </a:xfrm>
          <a:prstGeom prst="rect">
            <a:avLst/>
          </a:prstGeom>
        </p:spPr>
      </p:pic>
      <p:sp>
        <p:nvSpPr>
          <p:cNvPr id="12" name="Title Placeholder 1">
            <a:extLst>
              <a:ext uri="{FF2B5EF4-FFF2-40B4-BE49-F238E27FC236}">
                <a16:creationId xmlns:a16="http://schemas.microsoft.com/office/drawing/2014/main" id="{1241C6E7-F0B8-FA49-A6EE-53169C545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50292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4C57F91-9FB6-7F4C-9005-5FA6EFA186B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188720"/>
            <a:ext cx="5029200" cy="301752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4689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4115276"/>
            <a:ext cx="375073" cy="273844"/>
          </a:xfrm>
          <a:prstGeom prst="rect">
            <a:avLst/>
          </a:prstGeom>
        </p:spPr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9144000" cy="4590288"/>
          </a:xfrm>
          <a:prstGeom prst="rect">
            <a:avLst/>
          </a:prstGeo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Insert Picture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85FE9A1-3DBA-1642-AAB0-4479ABAFD9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F82AE870-FAB7-4F4D-9976-679A2075849F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BDF4955-EA63-A84A-8DD5-80A9E0C9E1BC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3497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D07C188-7F37-EB47-A41A-E2B8C65157CF}"/>
              </a:ext>
            </a:extLst>
          </p:cNvPr>
          <p:cNvSpPr/>
          <p:nvPr userDrawn="1"/>
        </p:nvSpPr>
        <p:spPr>
          <a:xfrm>
            <a:off x="7296346" y="4637988"/>
            <a:ext cx="1593130" cy="5055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5" name="Picture Placeholder 9">
            <a:extLst>
              <a:ext uri="{FF2B5EF4-FFF2-40B4-BE49-F238E27FC236}">
                <a16:creationId xmlns:a16="http://schemas.microsoft.com/office/drawing/2014/main" id="{A045E462-D627-F24F-BCA0-A19B0B11499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1765824" y="2253005"/>
            <a:ext cx="2175438" cy="5367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72550D5A-CAF0-DA49-805F-6586D490FD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02739" y="2341153"/>
            <a:ext cx="2175438" cy="348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479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5677752" y="4599736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760167" y="4681176"/>
            <a:ext cx="4625884" cy="3905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6" y="1012887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2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91A1-CC72-B94F-A7FF-2163D8EE3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5" y="3762125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8336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743023"/>
            <a:ext cx="9144000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9"/>
            <a:ext cx="1910193" cy="305630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51976" y="4020782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FF2FB5-05F2-D54A-9D20-96B7445E61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6" y="1012887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FC7EE095-18EE-FA43-BF99-67B95D214A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2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AD3848-083E-4A4F-B607-C7BFB761B3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759048" y="4017920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6962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6" y="1094424"/>
            <a:ext cx="5299998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6" y="2582032"/>
            <a:ext cx="5299997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5677752" y="4599736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53C8-716D-654C-874E-93DD09B752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51305" y="3992504"/>
            <a:ext cx="3440172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16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4A09BC-2EC0-4642-8974-958FD34DDD49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0" y="1627632"/>
            <a:ext cx="54864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3200" y="3200400"/>
            <a:ext cx="54864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27A2C0-B669-C348-A229-FC0AC9245603}"/>
              </a:ext>
            </a:extLst>
          </p:cNvPr>
          <p:cNvSpPr txBox="1"/>
          <p:nvPr userDrawn="1"/>
        </p:nvSpPr>
        <p:spPr>
          <a:xfrm>
            <a:off x="3716900" y="45262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Placeholder 37">
            <a:extLst>
              <a:ext uri="{FF2B5EF4-FFF2-40B4-BE49-F238E27FC236}">
                <a16:creationId xmlns:a16="http://schemas.microsoft.com/office/drawing/2014/main" id="{4D6F1E91-12ED-DC4A-AB99-8F48EE061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743200" y="4361688"/>
            <a:ext cx="2743200" cy="400110"/>
          </a:xfrm>
          <a:prstGeom prst="rect">
            <a:avLst/>
          </a:prstGeom>
        </p:spPr>
        <p:txBody>
          <a:bodyPr wrap="square" lIns="0" rIns="0" anchor="b">
            <a:sp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5FBD5EDC-2F1E-F94D-A292-76A1545DC75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43200" y="685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378FF85E-9409-2F4A-96CF-7FD0AC42E4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943600" y="685800"/>
            <a:ext cx="1828800" cy="292608"/>
          </a:xfrm>
          <a:prstGeom prst="rect">
            <a:avLst/>
          </a:prstGeom>
        </p:spPr>
      </p:pic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3DA0990A-F6F3-D647-A32F-4268FB9A7D27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" y="0"/>
            <a:ext cx="2286000" cy="5138928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</p:spTree>
    <p:extLst>
      <p:ext uri="{BB962C8B-B14F-4D97-AF65-F5344CB8AC3E}">
        <p14:creationId xmlns:p14="http://schemas.microsoft.com/office/powerpoint/2010/main" val="35040121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138902" y="3743023"/>
            <a:ext cx="7005098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7" y="1094424"/>
            <a:ext cx="529204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2"/>
            <a:ext cx="5292046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78" indent="0">
              <a:buNone/>
              <a:defRPr/>
            </a:lvl2pPr>
            <a:lvl3pPr marL="914355" indent="0">
              <a:buNone/>
              <a:defRPr/>
            </a:lvl3pPr>
            <a:lvl4pPr marL="1371532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51307" y="3998076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08DE74-B8C3-824B-AB7B-7357889BC2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09652" y="4017920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63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9323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0" y="1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24411" y="531551"/>
            <a:ext cx="7489287" cy="2779222"/>
          </a:xfrm>
          <a:noFill/>
        </p:spPr>
        <p:txBody>
          <a:bodyPr wrap="square" tIns="2011680" bIns="137160" anchor="t" anchorCtr="0">
            <a:spAutoFit/>
          </a:bodyPr>
          <a:lstStyle>
            <a:lvl1pPr algn="l">
              <a:lnSpc>
                <a:spcPct val="90000"/>
              </a:lnSpc>
              <a:defRPr sz="44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67E582D-C26A-A44D-944E-D85BE4419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5" y="3501349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531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92696"/>
            <a:ext cx="8004538" cy="3342050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66745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84747"/>
            <a:ext cx="3875206" cy="331024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4746"/>
            <a:ext cx="3929554" cy="331024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EEA9C5-7ECF-7346-B40B-3F572AC99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754965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3216" y="1044479"/>
            <a:ext cx="3876814" cy="54107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044479"/>
            <a:ext cx="3932728" cy="54107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3215" y="1658339"/>
            <a:ext cx="3876816" cy="282957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8339"/>
            <a:ext cx="3929554" cy="282957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3AC22E-79E3-4443-880D-3AF43DF67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2301406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14115-F9F6-3E45-AD10-DBB05CA31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6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15316658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011324" y="561807"/>
            <a:ext cx="3820711" cy="3318431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561807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5122510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9940" y="1831219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" y="3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" y="7951"/>
            <a:ext cx="5168109" cy="457819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CF83-76C8-C049-A213-C3971665C7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9940" y="561807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507461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3975895" y="1"/>
            <a:ext cx="5168109" cy="4587903"/>
          </a:xfrm>
          <a:solidFill>
            <a:srgbClr val="F1F1F2"/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7195F8-61C1-C54C-AB07-6E1A8D8AEF2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38694" y="1831219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51056-3DDD-E84D-9454-AB7FB8941E9A}"/>
              </a:ext>
            </a:extLst>
          </p:cNvPr>
          <p:cNvSpPr txBox="1">
            <a:spLocks/>
          </p:cNvSpPr>
          <p:nvPr userDrawn="1"/>
        </p:nvSpPr>
        <p:spPr>
          <a:xfrm>
            <a:off x="438694" y="561807"/>
            <a:ext cx="2868980" cy="1154162"/>
          </a:xfrm>
          <a:prstGeom prst="rect">
            <a:avLst/>
          </a:prstGeom>
          <a:noFill/>
        </p:spPr>
        <p:txBody>
          <a:bodyPr vert="horz" wrap="square" lIns="68580" tIns="68580" rIns="68580" bIns="68580" rtlCol="0" anchor="t" anchorCtr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807200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1"/>
            <a:ext cx="9144000" cy="458788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8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tle - cobranded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863340"/>
            <a:ext cx="9144000" cy="1280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3657600" y="47548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8"/>
            <a:ext cx="1910193" cy="30563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261B5685-BA16-FE4F-A508-1EB101D6968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400800" y="4206240"/>
            <a:ext cx="1828800" cy="292608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914400" y="4114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30A22B1-7C9D-8D4C-861F-DEC8D11BB3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4400" y="685800"/>
            <a:ext cx="73152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17" name="Text Placeholder 37">
            <a:extLst>
              <a:ext uri="{FF2B5EF4-FFF2-40B4-BE49-F238E27FC236}">
                <a16:creationId xmlns:a16="http://schemas.microsoft.com/office/drawing/2014/main" id="{5233733E-E221-CE4B-A53F-B4E46978E1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194560"/>
            <a:ext cx="73152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8" name="Text Placeholder 37">
            <a:extLst>
              <a:ext uri="{FF2B5EF4-FFF2-40B4-BE49-F238E27FC236}">
                <a16:creationId xmlns:a16="http://schemas.microsoft.com/office/drawing/2014/main" id="{4C5711D5-5A86-BF4F-AAD7-E300B908E6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3200400"/>
            <a:ext cx="7315200" cy="400110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053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DA9328E5-1B66-684A-8505-6D6397626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009113" y="2227815"/>
            <a:ext cx="5125775" cy="68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001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003488"/>
            <a:ext cx="3875206" cy="3392495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89" indent="-111122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22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55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3488"/>
            <a:ext cx="3929554" cy="3392494"/>
          </a:xfrm>
        </p:spPr>
        <p:txBody>
          <a:bodyPr/>
          <a:lstStyle>
            <a:lvl1pPr marL="173034" indent="-166684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6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100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83" indent="-16668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817" indent="-173034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13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er and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1184746"/>
            <a:ext cx="4114800" cy="3200400"/>
          </a:xfrm>
        </p:spPr>
        <p:txBody>
          <a:bodyPr rIns="274320"/>
          <a:lstStyle>
            <a:lvl1pPr marL="264472" indent="-258122">
              <a:tabLst/>
              <a:defRPr sz="1800">
                <a:solidFill>
                  <a:schemeClr val="tx1"/>
                </a:solidFill>
              </a:defRPr>
            </a:lvl1pPr>
            <a:lvl2pPr marL="528942" indent="-264472">
              <a:tabLst/>
              <a:defRPr sz="1800">
                <a:solidFill>
                  <a:schemeClr val="tx1"/>
                </a:solidFill>
              </a:defRPr>
            </a:lvl2pPr>
            <a:lvl3pPr marL="822940" indent="-265169">
              <a:tabLst/>
              <a:defRPr sz="1800">
                <a:solidFill>
                  <a:schemeClr val="tx1"/>
                </a:solidFill>
              </a:defRPr>
            </a:lvl3pPr>
            <a:lvl4pPr marL="1087411" indent="-264472">
              <a:tabLst/>
              <a:defRPr sz="1800">
                <a:solidFill>
                  <a:schemeClr val="tx1"/>
                </a:solidFill>
              </a:defRPr>
            </a:lvl4pPr>
            <a:lvl5pPr marL="1351881" indent="-264472">
              <a:tabLst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9" y="1184746"/>
            <a:ext cx="4114800" cy="3200400"/>
          </a:xfrm>
        </p:spPr>
        <p:txBody>
          <a:bodyPr/>
          <a:lstStyle>
            <a:lvl1pPr marL="264472" indent="-258122">
              <a:tabLst/>
              <a:defRPr sz="1800">
                <a:solidFill>
                  <a:schemeClr val="tx1"/>
                </a:solidFill>
              </a:defRPr>
            </a:lvl1pPr>
            <a:lvl2pPr marL="528942" indent="-264472">
              <a:tabLst/>
              <a:defRPr sz="1800">
                <a:solidFill>
                  <a:schemeClr val="tx1"/>
                </a:solidFill>
              </a:defRPr>
            </a:lvl2pPr>
            <a:lvl3pPr marL="793413" indent="-264472">
              <a:tabLst/>
              <a:defRPr sz="1800">
                <a:solidFill>
                  <a:schemeClr val="tx1"/>
                </a:solidFill>
              </a:defRPr>
            </a:lvl3pPr>
            <a:lvl4pPr marL="1051534" indent="-258122">
              <a:tabLst/>
              <a:defRPr sz="1800">
                <a:solidFill>
                  <a:schemeClr val="tx1"/>
                </a:solidFill>
              </a:defRPr>
            </a:lvl4pPr>
            <a:lvl5pPr marL="1316005" indent="-264472">
              <a:tabLst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6DCA35B-C933-CD48-B823-AB7D2135B3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481728"/>
            <a:ext cx="8229600" cy="615553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D2BB58-14D6-2244-87D6-FC014E8B14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189" indent="0">
              <a:buNone/>
              <a:defRPr sz="1100"/>
            </a:lvl2pPr>
            <a:lvl3pPr marL="914378" indent="0">
              <a:buNone/>
              <a:defRPr sz="105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</p:spTree>
    <p:extLst>
      <p:ext uri="{BB962C8B-B14F-4D97-AF65-F5344CB8AC3E}">
        <p14:creationId xmlns:p14="http://schemas.microsoft.com/office/powerpoint/2010/main" val="39345533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5677752" y="4599737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760167" y="4681176"/>
            <a:ext cx="4625884" cy="39059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7" y="1012888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3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91A1-CC72-B94F-A7FF-2163D8EE3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6" y="3762125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8794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3743023"/>
            <a:ext cx="9144000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23536" y="4211329"/>
            <a:ext cx="1910193" cy="305630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51976" y="4020783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FF2FB5-05F2-D54A-9D20-96B7445E61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1977" y="1012888"/>
            <a:ext cx="678127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FC7EE095-18EE-FA43-BF99-67B95D214A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1975" y="2582033"/>
            <a:ext cx="5139558" cy="461665"/>
          </a:xfrm>
        </p:spPr>
        <p:txBody>
          <a:bodyPr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AD3848-083E-4A4F-B607-C7BFB761B3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4759048" y="4017921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0240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6" y="1094425"/>
            <a:ext cx="5299998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3"/>
            <a:ext cx="5299997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5677752" y="4599737"/>
            <a:ext cx="3458782" cy="5345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53C8-716D-654C-874E-93DD09B752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51305" y="3992505"/>
            <a:ext cx="3440172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06882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138902" y="3743023"/>
            <a:ext cx="7005098" cy="142229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461831" y="626542"/>
            <a:ext cx="8674707" cy="305630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90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2651308" y="1094425"/>
            <a:ext cx="5292047" cy="1477328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2651307" y="2582033"/>
            <a:ext cx="5292046" cy="461665"/>
          </a:xfrm>
        </p:spPr>
        <p:txBody>
          <a:bodyPr wrap="square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66" indent="0">
              <a:buNone/>
              <a:defRPr/>
            </a:lvl2pPr>
            <a:lvl3pPr marL="914333" indent="0">
              <a:buNone/>
              <a:defRPr/>
            </a:lvl3pPr>
            <a:lvl4pPr marL="1371498" indent="0">
              <a:buNone/>
              <a:defRPr/>
            </a:lvl4pPr>
            <a:lvl5pPr marL="182866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4205907" y="4686515"/>
            <a:ext cx="45085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" y="0"/>
            <a:ext cx="2138898" cy="51435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651307" y="3998077"/>
            <a:ext cx="2012950" cy="43338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08DE74-B8C3-824B-AB7B-7357889BC2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09652" y="4017921"/>
            <a:ext cx="2933700" cy="393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5950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93234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1" y="2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24412" y="531551"/>
            <a:ext cx="7489287" cy="2779222"/>
          </a:xfrm>
          <a:noFill/>
        </p:spPr>
        <p:txBody>
          <a:bodyPr wrap="square" tIns="2011680" bIns="137160" anchor="t" anchorCtr="0">
            <a:spAutoFit/>
          </a:bodyPr>
          <a:lstStyle>
            <a:lvl1pPr algn="l">
              <a:lnSpc>
                <a:spcPct val="90000"/>
              </a:lnSpc>
              <a:defRPr sz="44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67E582D-C26A-A44D-944E-D85BE4419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51976" y="3501350"/>
            <a:ext cx="3258983" cy="43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57259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92696"/>
            <a:ext cx="8004538" cy="3342050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0182476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184747"/>
            <a:ext cx="3875206" cy="331024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84746"/>
            <a:ext cx="3929554" cy="331024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EEA9C5-7ECF-7346-B40B-3F572AC99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690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286004" y="3867912"/>
            <a:ext cx="6857996" cy="12801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564534" y="1839069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" y="0"/>
            <a:ext cx="2286000" cy="5148072"/>
          </a:xfrm>
          <a:prstGeom prst="rect">
            <a:avLst/>
          </a:prstGeom>
          <a:solidFill>
            <a:schemeClr val="bg2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Insert picture</a:t>
            </a:r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743200" y="4114800"/>
            <a:ext cx="2012950" cy="43338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A5DF8FC-4C48-B043-B510-F8D4098A2F25}"/>
              </a:ext>
            </a:extLst>
          </p:cNvPr>
          <p:cNvSpPr txBox="1"/>
          <p:nvPr userDrawn="1"/>
        </p:nvSpPr>
        <p:spPr>
          <a:xfrm>
            <a:off x="3716900" y="4754880"/>
            <a:ext cx="4508500" cy="215444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en-US" sz="800" b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800" b="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800" b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700FAB3-F800-6149-9000-2BBAAF00C6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29067" y="4206240"/>
            <a:ext cx="1696333" cy="271413"/>
          </a:xfrm>
          <a:prstGeom prst="rect">
            <a:avLst/>
          </a:prstGeom>
        </p:spPr>
      </p:pic>
      <p:sp>
        <p:nvSpPr>
          <p:cNvPr id="15" name="Title 1">
            <a:extLst>
              <a:ext uri="{FF2B5EF4-FFF2-40B4-BE49-F238E27FC236}">
                <a16:creationId xmlns:a16="http://schemas.microsoft.com/office/drawing/2014/main" id="{7D520945-A4B5-7D4A-852D-BB3D38E60C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43200" y="685800"/>
            <a:ext cx="5486400" cy="1554480"/>
          </a:xfrm>
          <a:prstGeom prst="rect">
            <a:avLst/>
          </a:prstGeom>
        </p:spPr>
        <p:txBody>
          <a:bodyPr wrap="square" lIns="0" rIns="0" anchor="b" anchorCtr="0">
            <a:spAutoFit/>
          </a:bodyPr>
          <a:lstStyle>
            <a:lvl1pPr algn="l">
              <a:lnSpc>
                <a:spcPct val="90000"/>
              </a:lnSpc>
              <a:defRPr sz="5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add master title style</a:t>
            </a:r>
          </a:p>
        </p:txBody>
      </p:sp>
      <p:sp>
        <p:nvSpPr>
          <p:cNvPr id="16" name="Text Placeholder 37">
            <a:extLst>
              <a:ext uri="{FF2B5EF4-FFF2-40B4-BE49-F238E27FC236}">
                <a16:creationId xmlns:a16="http://schemas.microsoft.com/office/drawing/2014/main" id="{0B78AA3D-7681-3446-95C5-CB2244BAAFF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43200" y="2194560"/>
            <a:ext cx="5486400" cy="461665"/>
          </a:xfrm>
          <a:prstGeom prst="rect">
            <a:avLst/>
          </a:prstGeom>
        </p:spPr>
        <p:txBody>
          <a:bodyPr lIns="0" rIns="0">
            <a:sp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Click to edit subtitle</a:t>
            </a:r>
          </a:p>
        </p:txBody>
      </p:sp>
      <p:sp>
        <p:nvSpPr>
          <p:cNvPr id="17" name="Text Placeholder 37">
            <a:extLst>
              <a:ext uri="{FF2B5EF4-FFF2-40B4-BE49-F238E27FC236}">
                <a16:creationId xmlns:a16="http://schemas.microsoft.com/office/drawing/2014/main" id="{D5BE798E-2CF5-FC43-8397-3EF1B7CD47D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743200" y="3200400"/>
            <a:ext cx="5486400" cy="400110"/>
          </a:xfrm>
          <a:prstGeom prst="rect">
            <a:avLst/>
          </a:prstGeom>
        </p:spPr>
        <p:txBody>
          <a:bodyPr wrap="square" lIns="0" rIns="0">
            <a:spAutoFit/>
          </a:bodyPr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189" indent="0">
              <a:buNone/>
              <a:defRPr/>
            </a:lvl2pPr>
            <a:lvl3pPr marL="914378" indent="0">
              <a:buNone/>
              <a:defRPr/>
            </a:lvl3pPr>
            <a:lvl4pPr marL="1371566" indent="0">
              <a:buNone/>
              <a:defRPr/>
            </a:lvl4pPr>
            <a:lvl5pPr marL="1828754" indent="0">
              <a:buNone/>
              <a:defRPr/>
            </a:lvl5pPr>
          </a:lstStyle>
          <a:p>
            <a:pPr lvl="0"/>
            <a:r>
              <a:rPr lang="en-US"/>
              <a:t>Month dd, </a:t>
            </a:r>
            <a:r>
              <a:rPr lang="en-US" err="1"/>
              <a:t>yyyy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6458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73216" y="1044479"/>
            <a:ext cx="3876814" cy="541071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044479"/>
            <a:ext cx="3932728" cy="54107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accent2"/>
                </a:solidFill>
              </a:defRPr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3215" y="1658340"/>
            <a:ext cx="3876816" cy="282957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8340"/>
            <a:ext cx="3929554" cy="282957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3AC22E-79E3-4443-880D-3AF43DF67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2150944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14115-F9F6-3E45-AD10-DBB05CA31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494759"/>
            <a:ext cx="8003817" cy="6001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2700"/>
            </a:lvl1pPr>
          </a:lstStyle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142688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4011325" y="561808"/>
            <a:ext cx="3820711" cy="3318431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3937" y="561808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3725103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29941" y="1831220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3" y="4"/>
            <a:ext cx="1144277" cy="71676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" y="7952"/>
            <a:ext cx="5168109" cy="457819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CF83-76C8-C049-A213-C3971665C7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9941" y="561808"/>
            <a:ext cx="2868980" cy="1200329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7185363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3975896" y="2"/>
            <a:ext cx="5168109" cy="4587903"/>
          </a:xfrm>
          <a:solidFill>
            <a:srgbClr val="F1F1F2"/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3200"/>
            </a:lvl1pPr>
            <a:lvl2pPr marL="457178" indent="0">
              <a:buNone/>
              <a:defRPr sz="2800"/>
            </a:lvl2pPr>
            <a:lvl3pPr marL="914355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4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7195F8-61C1-C54C-AB07-6E1A8D8AEF2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438695" y="1831220"/>
            <a:ext cx="2760097" cy="603647"/>
          </a:xfrm>
        </p:spPr>
        <p:txBody>
          <a:bodyPr/>
          <a:lstStyle>
            <a:lvl1pPr marL="0" indent="0" algn="l">
              <a:buNone/>
              <a:defRPr sz="1400"/>
            </a:lvl1pPr>
            <a:lvl2pPr marL="457178" indent="0">
              <a:buNone/>
              <a:defRPr sz="1200"/>
            </a:lvl2pPr>
            <a:lvl3pPr marL="914355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4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51056-3DDD-E84D-9454-AB7FB8941E9A}"/>
              </a:ext>
            </a:extLst>
          </p:cNvPr>
          <p:cNvSpPr txBox="1">
            <a:spLocks/>
          </p:cNvSpPr>
          <p:nvPr userDrawn="1"/>
        </p:nvSpPr>
        <p:spPr>
          <a:xfrm>
            <a:off x="438694" y="561807"/>
            <a:ext cx="2868980" cy="1154162"/>
          </a:xfrm>
          <a:prstGeom prst="rect">
            <a:avLst/>
          </a:prstGeom>
          <a:noFill/>
        </p:spPr>
        <p:txBody>
          <a:bodyPr vert="horz" wrap="square" lIns="68580" tIns="68580" rIns="68580" bIns="68580" rtlCol="0" anchor="t" anchorCtr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30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863550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9144000" cy="4587889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6171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DA9328E5-1B66-684A-8505-6D6397626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009114" y="2227815"/>
            <a:ext cx="5125775" cy="687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06746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50B8D6-7AB7-4755-A4A6-8F1445E45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783">
              <a:defRPr/>
            </a:pPr>
            <a:fld id="{9DB2B9AF-7C7A-ED4B-8B47-5EFC4C7403E8}" type="slidenum">
              <a:rPr lang="en-US" smtClean="0">
                <a:solidFill>
                  <a:srgbClr val="FFFFFF"/>
                </a:solidFill>
              </a:rPr>
              <a:pPr defTabSz="685783"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63017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3216" y="1003489"/>
            <a:ext cx="3875206" cy="3392495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457178" indent="-111119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3020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03235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03488"/>
            <a:ext cx="3929554" cy="3392494"/>
          </a:xfrm>
        </p:spPr>
        <p:txBody>
          <a:bodyPr/>
          <a:lstStyle>
            <a:lvl1pPr marL="173030" indent="-166680">
              <a:tabLst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346058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2pPr>
            <a:lvl3pPr marL="519087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3pPr>
            <a:lvl4pPr marL="685766" indent="-16668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 marL="858796" indent="-173030">
              <a:tabLst/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1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" y="143215"/>
            <a:ext cx="9143999" cy="5000285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0" y="0"/>
            <a:ext cx="9143999" cy="318847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828800"/>
            <a:ext cx="7315200" cy="914400"/>
          </a:xfrm>
          <a:prstGeom prst="rect">
            <a:avLst/>
          </a:prstGeom>
          <a:noFill/>
        </p:spPr>
        <p:txBody>
          <a:bodyPr wrap="square" lIns="0" tIns="91440" rIns="0" bIns="137160" anchor="b" anchorCtr="0">
            <a:spAutoFit/>
          </a:bodyPr>
          <a:lstStyle>
            <a:lvl1pPr algn="l">
              <a:lnSpc>
                <a:spcPct val="90000"/>
              </a:lnSpc>
              <a:defRPr sz="4800" b="1" cap="none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7" name="Picture Placeholder 9">
            <a:extLst>
              <a:ext uri="{FF2B5EF4-FFF2-40B4-BE49-F238E27FC236}">
                <a16:creationId xmlns:a16="http://schemas.microsoft.com/office/drawing/2014/main" id="{91751765-60F1-224D-A406-2F047DDF04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914399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2D453751-1725-BE41-8594-A019DC5E4B8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182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2A73E5-2E15-D348-9B64-DFF22FFB1A4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51DF11-6674-9A4E-8776-8902120B950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Picture Placeholder 9">
            <a:extLst>
              <a:ext uri="{FF2B5EF4-FFF2-40B4-BE49-F238E27FC236}">
                <a16:creationId xmlns:a16="http://schemas.microsoft.com/office/drawing/2014/main" id="{B456F446-78B1-DB49-A561-471AFF77107E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55544975-0A78-984B-8A29-C6B49913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23DA7CF-85BE-7B47-9E18-88149041D62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57200" y="1188720"/>
            <a:ext cx="8229600" cy="3017520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681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subheader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3B5D29FB-19B0-944E-9842-0B2B6304AAF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9BFA188-C0DE-3142-95E3-A4214B01C24E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Picture Placeholder 9">
            <a:extLst>
              <a:ext uri="{FF2B5EF4-FFF2-40B4-BE49-F238E27FC236}">
                <a16:creationId xmlns:a16="http://schemas.microsoft.com/office/drawing/2014/main" id="{734CD0C8-5576-0747-952E-D47F0B3D7C25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F019CC3-259F-0A48-A7BF-16541C1F0A4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7200" y="1188720"/>
            <a:ext cx="8229600" cy="365760"/>
          </a:xfrm>
        </p:spPr>
        <p:txBody>
          <a:bodyPr anchor="t">
            <a:no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818E5CE0-45F2-4D4C-8688-60427EEBAA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97EC8A4-AD77-E844-BE22-C0C0A78E435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200" y="1600200"/>
            <a:ext cx="8229600" cy="2560320"/>
          </a:xfrm>
        </p:spPr>
        <p:txBody>
          <a:bodyPr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822960" indent="-265176">
              <a:tabLst/>
              <a:defRPr sz="1400">
                <a:solidFill>
                  <a:schemeClr val="tx1"/>
                </a:solidFill>
              </a:defRPr>
            </a:lvl3pPr>
            <a:lvl4pPr marL="1087438" indent="-264478">
              <a:tabLst/>
              <a:defRPr sz="1400">
                <a:solidFill>
                  <a:schemeClr val="tx1"/>
                </a:solidFill>
              </a:defRPr>
            </a:lvl4pPr>
            <a:lvl5pPr marL="1351915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785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and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D2BB58-14D6-2244-87D6-FC014E8B149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234712E-98E3-B94A-8D90-35F73E0429D5}"/>
              </a:ext>
            </a:extLst>
          </p:cNvPr>
          <p:cNvSpPr txBox="1">
            <a:spLocks/>
          </p:cNvSpPr>
          <p:nvPr userDrawn="1"/>
        </p:nvSpPr>
        <p:spPr>
          <a:xfrm>
            <a:off x="8311727" y="259677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73A12CB9-1AC4-C540-B558-DB87F03CD988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id="{7D521668-5E94-704A-B027-BFD3FB1B9EF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C85A80A-5284-0744-A058-CC6BAD287BC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1FE6291-612F-8A4D-B769-16F2052C33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199" y="1184746"/>
            <a:ext cx="4114800" cy="3017520"/>
          </a:xfrm>
        </p:spPr>
        <p:txBody>
          <a:bodyPr rIns="274320"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822960" indent="-265176">
              <a:tabLst/>
              <a:defRPr sz="1600">
                <a:solidFill>
                  <a:schemeClr val="tx1"/>
                </a:solidFill>
              </a:defRPr>
            </a:lvl3pPr>
            <a:lvl4pPr marL="1087438" indent="-264478">
              <a:tabLst/>
              <a:defRPr sz="1600">
                <a:solidFill>
                  <a:schemeClr val="tx1"/>
                </a:solidFill>
              </a:defRPr>
            </a:lvl4pPr>
            <a:lvl5pPr marL="1351915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15D33A5-CF7A-A746-9FF0-20624BBAF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9" y="1184746"/>
            <a:ext cx="4114800" cy="3017520"/>
          </a:xfrm>
        </p:spPr>
        <p:txBody>
          <a:bodyPr/>
          <a:lstStyle>
            <a:lvl1pPr marL="264478" indent="-258128">
              <a:tabLst/>
              <a:defRPr sz="2000">
                <a:solidFill>
                  <a:schemeClr val="tx1"/>
                </a:solidFill>
              </a:defRPr>
            </a:lvl1pPr>
            <a:lvl2pPr marL="528955" indent="-264478">
              <a:tabLst/>
              <a:defRPr sz="1800">
                <a:solidFill>
                  <a:schemeClr val="tx1"/>
                </a:solidFill>
              </a:defRPr>
            </a:lvl2pPr>
            <a:lvl3pPr marL="793433" indent="-264478">
              <a:tabLst/>
              <a:defRPr sz="1600">
                <a:solidFill>
                  <a:schemeClr val="tx1"/>
                </a:solidFill>
              </a:defRPr>
            </a:lvl3pPr>
            <a:lvl4pPr marL="1051560" indent="-258128">
              <a:tabLst/>
              <a:defRPr sz="1600">
                <a:solidFill>
                  <a:schemeClr val="tx1"/>
                </a:solidFill>
              </a:defRPr>
            </a:lvl4pPr>
            <a:lvl5pPr marL="1316038" indent="-264478">
              <a:tabLst/>
              <a:defRPr sz="16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9996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, subheaders &amp;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761C340F-EA41-9548-9C00-F8C9B8E3305F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4031524"/>
            <a:ext cx="8229600" cy="54864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800"/>
              </a:lnSpc>
              <a:spcBef>
                <a:spcPts val="0"/>
              </a:spcBef>
              <a:spcAft>
                <a:spcPts val="200"/>
              </a:spcAft>
              <a:buNone/>
              <a:defRPr sz="800">
                <a:solidFill>
                  <a:schemeClr val="accent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Click to insert disclosures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096293B0-CD5D-0147-BE5D-F1C64948669A}"/>
              </a:ext>
            </a:extLst>
          </p:cNvPr>
          <p:cNvSpPr txBox="1">
            <a:spLocks/>
          </p:cNvSpPr>
          <p:nvPr userDrawn="1"/>
        </p:nvSpPr>
        <p:spPr>
          <a:xfrm>
            <a:off x="8686800" y="139684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9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DB2B9AF-7C7A-ED4B-8B47-5EFC4C7403E8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CF84C326-4432-5C40-9130-68504138B85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57200" y="4619134"/>
            <a:ext cx="1828800" cy="3811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/>
            </a:lvl1pPr>
          </a:lstStyle>
          <a:p>
            <a:r>
              <a:rPr lang="en-US"/>
              <a:t>Partner logo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38F2D8E5-BF75-A847-A1E5-0833C82513B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57200" y="1188720"/>
            <a:ext cx="4114800" cy="365760"/>
          </a:xfrm>
        </p:spPr>
        <p:txBody>
          <a:bodyPr rIns="274320" anchor="t">
            <a:no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84C883CE-5500-5641-A5FD-0781BA4AF41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572000" y="1188720"/>
            <a:ext cx="4114800" cy="36576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6CE3698-2681-FB42-B1AE-061D963EEF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182880"/>
            <a:ext cx="8229600" cy="548640"/>
          </a:xfrm>
          <a:noFill/>
        </p:spPr>
        <p:txBody>
          <a:bodyPr wrap="square" tIns="91440" bIns="91440" anchor="t" anchorCtr="0">
            <a:spAutoFit/>
          </a:bodyPr>
          <a:lstStyle>
            <a:lvl1pPr>
              <a:defRPr sz="2800"/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6C9C026-6CBF-9947-B137-ED67D9B0BCD1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57199" y="1600200"/>
            <a:ext cx="4114800" cy="2560320"/>
          </a:xfrm>
        </p:spPr>
        <p:txBody>
          <a:bodyPr rIns="274320"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822960" indent="-265176">
              <a:tabLst/>
              <a:defRPr sz="1400">
                <a:solidFill>
                  <a:schemeClr val="tx1"/>
                </a:solidFill>
              </a:defRPr>
            </a:lvl3pPr>
            <a:lvl4pPr marL="1087438" indent="-264478">
              <a:tabLst/>
              <a:defRPr sz="1400">
                <a:solidFill>
                  <a:schemeClr val="tx1"/>
                </a:solidFill>
              </a:defRPr>
            </a:lvl4pPr>
            <a:lvl5pPr marL="1351915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70A5C80A-DFDD-DD40-899D-EDF041CB42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1999" y="1600200"/>
            <a:ext cx="4114800" cy="2560320"/>
          </a:xfrm>
        </p:spPr>
        <p:txBody>
          <a:bodyPr/>
          <a:lstStyle>
            <a:lvl1pPr marL="264478" indent="-258128">
              <a:tabLst/>
              <a:defRPr sz="1800">
                <a:solidFill>
                  <a:schemeClr val="tx1"/>
                </a:solidFill>
              </a:defRPr>
            </a:lvl1pPr>
            <a:lvl2pPr marL="528955" indent="-264478">
              <a:tabLst/>
              <a:defRPr sz="1600">
                <a:solidFill>
                  <a:schemeClr val="tx1"/>
                </a:solidFill>
              </a:defRPr>
            </a:lvl2pPr>
            <a:lvl3pPr marL="793433" indent="-264478">
              <a:tabLst/>
              <a:defRPr sz="1400">
                <a:solidFill>
                  <a:schemeClr val="tx1"/>
                </a:solidFill>
              </a:defRPr>
            </a:lvl3pPr>
            <a:lvl4pPr marL="1051560" indent="-258128">
              <a:tabLst/>
              <a:defRPr sz="1400">
                <a:solidFill>
                  <a:schemeClr val="tx1"/>
                </a:solidFill>
              </a:defRPr>
            </a:lvl4pPr>
            <a:lvl5pPr marL="1316038" indent="-264478">
              <a:tabLst/>
              <a:defRPr sz="14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796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19" Type="http://schemas.openxmlformats.org/officeDocument/2006/relationships/image" Target="../media/image6.svg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8B6DBEF6-D214-6D45-8200-3B70523DBC8E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7315200" y="4782312"/>
            <a:ext cx="1371600" cy="219456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F41DBA1-9BEE-DD4B-B2AE-36F25C184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548640"/>
          </a:xfrm>
          <a:prstGeom prst="rect">
            <a:avLst/>
          </a:prstGeom>
        </p:spPr>
        <p:txBody>
          <a:bodyPr vert="horz" wrap="square" lIns="91440" tIns="91440" rIns="91440" bIns="91440" rtlCol="0" anchor="t" anchorCtr="0">
            <a:spAutoFit/>
          </a:bodyPr>
          <a:lstStyle/>
          <a:p>
            <a:endParaRPr lang="en-US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C97F46D-3E0E-CE48-A961-64C525AC6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188720"/>
            <a:ext cx="8229600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056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6032" indent="-256032" algn="l" defTabSz="457200" rtl="0" eaLnBrk="1" latinLnBrk="0" hangingPunct="1">
        <a:spcBef>
          <a:spcPts val="1176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176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176"/>
        </a:spcBef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84393"/>
            <a:ext cx="9144000" cy="5642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3216" y="260085"/>
            <a:ext cx="8004538" cy="720478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214" y="980839"/>
            <a:ext cx="8004540" cy="336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675" y="4730292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>
                <a:solidFill>
                  <a:schemeClr val="bg1"/>
                </a:solidFill>
              </a:defRPr>
            </a:lvl1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996A8-7C30-284C-B616-6D5581931DF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6247120" y="4716583"/>
            <a:ext cx="2330634" cy="31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679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30" r:id="rId15"/>
    <p:sldLayoutId id="2147483731" r:id="rId16"/>
  </p:sldLayoutIdLst>
  <p:hf hdr="0" ftr="0" dt="0"/>
  <p:txStyles>
    <p:titleStyle>
      <a:lvl1pPr algn="l" defTabSz="457189" rtl="0" eaLnBrk="1" latinLnBrk="0" hangingPunct="1"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4588" indent="-256025" algn="l" defTabSz="457189" rtl="0" eaLnBrk="1" latinLnBrk="0" hangingPunct="1">
        <a:spcBef>
          <a:spcPts val="1176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31" indent="-285743" algn="l" defTabSz="457189" rtl="0" eaLnBrk="1" latinLnBrk="0" hangingPunct="1">
        <a:spcBef>
          <a:spcPts val="1176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2972" indent="-228594" algn="l" defTabSz="457189" rtl="0" eaLnBrk="1" latinLnBrk="0" hangingPunct="1">
        <a:spcBef>
          <a:spcPts val="1176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160" indent="-228594" algn="l" defTabSz="457189" rtl="0" eaLnBrk="1" latinLnBrk="0" hangingPunct="1">
        <a:spcBef>
          <a:spcPts val="1176"/>
        </a:spcBef>
        <a:buFont typeface="Arial"/>
        <a:buChar char="–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348" indent="-228594" algn="l" defTabSz="457189" rtl="0" eaLnBrk="1" latinLnBrk="0" hangingPunct="1">
        <a:spcBef>
          <a:spcPts val="1176"/>
        </a:spcBef>
        <a:buFont typeface="Arial"/>
        <a:buChar char="»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4584393"/>
            <a:ext cx="9144000" cy="5642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00AAC6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3216" y="260085"/>
            <a:ext cx="8004538" cy="720478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214" y="980839"/>
            <a:ext cx="8004540" cy="33685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2676" y="4730292"/>
            <a:ext cx="37507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>
                <a:solidFill>
                  <a:schemeClr val="bg1"/>
                </a:solidFill>
              </a:defRPr>
            </a:lvl1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996A8-7C30-284C-B616-6D5581931DF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6247120" y="4716584"/>
            <a:ext cx="2330634" cy="312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659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</p:sldLayoutIdLst>
  <p:hf hdr="0" ftr="0" dt="0"/>
  <p:txStyles>
    <p:titleStyle>
      <a:lvl1pPr algn="l" defTabSz="457178" rtl="0" eaLnBrk="1" latinLnBrk="0" hangingPunct="1">
        <a:spcBef>
          <a:spcPct val="0"/>
        </a:spcBef>
        <a:buNone/>
        <a:defRPr sz="33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64584" indent="-256019" algn="l" defTabSz="457178" rtl="0" eaLnBrk="1" latinLnBrk="0" hangingPunct="1">
        <a:spcBef>
          <a:spcPts val="1176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742913" indent="-285736" algn="l" defTabSz="457178" rtl="0" eaLnBrk="1" latinLnBrk="0" hangingPunct="1">
        <a:spcBef>
          <a:spcPts val="1176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142944" indent="-228588" algn="l" defTabSz="457178" rtl="0" eaLnBrk="1" latinLnBrk="0" hangingPunct="1">
        <a:spcBef>
          <a:spcPts val="1176"/>
        </a:spcBef>
        <a:buFont typeface="Arial"/>
        <a:buChar char="•"/>
        <a:defRPr sz="18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1600120" indent="-228588" algn="l" defTabSz="457178" rtl="0" eaLnBrk="1" latinLnBrk="0" hangingPunct="1">
        <a:spcBef>
          <a:spcPts val="1176"/>
        </a:spcBef>
        <a:buFont typeface="Arial"/>
        <a:buChar char="–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057297" indent="-228588" algn="l" defTabSz="457178" rtl="0" eaLnBrk="1" latinLnBrk="0" hangingPunct="1">
        <a:spcBef>
          <a:spcPts val="1176"/>
        </a:spcBef>
        <a:buFont typeface="Arial"/>
        <a:buChar char="»"/>
        <a:defRPr sz="16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2514474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45717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4571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698" y="-46911"/>
            <a:ext cx="6306424" cy="600164"/>
          </a:xfrm>
        </p:spPr>
        <p:txBody>
          <a:bodyPr/>
          <a:lstStyle/>
          <a:p>
            <a:r>
              <a:rPr lang="en-US" dirty="0"/>
              <a:t>HRA Key Milestones – January 2022</a:t>
            </a:r>
            <a:endParaRPr lang="en-US" b="0" i="1" dirty="0">
              <a:highlight>
                <a:srgbClr val="FFFF00"/>
              </a:highligh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53706411"/>
              </p:ext>
            </p:extLst>
          </p:nvPr>
        </p:nvGraphicFramePr>
        <p:xfrm>
          <a:off x="230588" y="553253"/>
          <a:ext cx="8762337" cy="4063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1026">
                  <a:extLst>
                    <a:ext uri="{9D8B030D-6E8A-4147-A177-3AD203B41FA5}">
                      <a16:colId xmlns:a16="http://schemas.microsoft.com/office/drawing/2014/main" val="1909440207"/>
                    </a:ext>
                  </a:extLst>
                </a:gridCol>
                <a:gridCol w="864778">
                  <a:extLst>
                    <a:ext uri="{9D8B030D-6E8A-4147-A177-3AD203B41FA5}">
                      <a16:colId xmlns:a16="http://schemas.microsoft.com/office/drawing/2014/main" val="1908478126"/>
                    </a:ext>
                  </a:extLst>
                </a:gridCol>
                <a:gridCol w="3166533">
                  <a:extLst>
                    <a:ext uri="{9D8B030D-6E8A-4147-A177-3AD203B41FA5}">
                      <a16:colId xmlns:a16="http://schemas.microsoft.com/office/drawing/2014/main" val="1733154531"/>
                    </a:ext>
                  </a:extLst>
                </a:gridCol>
              </a:tblGrid>
              <a:tr h="218569">
                <a:tc>
                  <a:txBody>
                    <a:bodyPr/>
                    <a:lstStyle/>
                    <a:p>
                      <a:r>
                        <a:rPr lang="en-US" sz="1100" dirty="0"/>
                        <a:t>Key Milestones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Owner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Dates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702000325"/>
                  </a:ext>
                </a:extLst>
              </a:tr>
              <a:tr h="208744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dirty="0"/>
                        <a:t>Funding Profile due date</a:t>
                      </a:r>
                      <a:endParaRPr lang="en-US" sz="800" i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dirty="0"/>
                        <a:t>Client</a:t>
                      </a:r>
                      <a:endParaRPr lang="en-US" sz="11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November 1, 2021 </a:t>
                      </a:r>
                      <a:endParaRPr lang="en-US" sz="1100" strike="noStrike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855062983"/>
                  </a:ext>
                </a:extLst>
              </a:tr>
              <a:tr h="227065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Recommend</a:t>
                      </a:r>
                      <a:r>
                        <a:rPr lang="en-US" sz="800" baseline="0" dirty="0"/>
                        <a:t> distribution of HRA Welcome Letter to current members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Early </a:t>
                      </a:r>
                      <a:r>
                        <a:rPr lang="en-US" sz="800" dirty="0"/>
                        <a:t>November 2021 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176330056"/>
                  </a:ext>
                </a:extLst>
              </a:tr>
              <a:tr h="228724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Current eligible employee demographics loaded into new platform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Week of November 8,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947540590"/>
                  </a:ext>
                </a:extLst>
              </a:tr>
              <a:tr h="373683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i="0" u="none" baseline="0" dirty="0"/>
                        <a:t>First date to begin entering Employer enrollments in the client portal or transmitting enrollment files  </a:t>
                      </a:r>
                      <a:r>
                        <a:rPr lang="en-US" sz="700" i="0" u="none" baseline="0" dirty="0"/>
                        <a:t>(Enrollment records should be supplied as early as possible to ensure debit card delivery (if applicable) for the first day of the first benefit month on the new platform)</a:t>
                      </a:r>
                      <a:endParaRPr lang="en-US" sz="800" i="0" u="none" baseline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u="none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Week of November 8,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0506229"/>
                  </a:ext>
                </a:extLst>
              </a:tr>
              <a:tr h="265795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Deadline for enrollments to be loaded to ensure debit card delivery for the first day of the new plan year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45717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3,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80524844"/>
                  </a:ext>
                </a:extLst>
              </a:tr>
              <a:tr h="234018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Recommend</a:t>
                      </a:r>
                      <a:r>
                        <a:rPr lang="en-US" sz="800" baseline="0" dirty="0"/>
                        <a:t> distribution of Reminder Notice to current members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baseline="0" dirty="0"/>
                        <a:t>Early December </a:t>
                      </a:r>
                      <a:r>
                        <a:rPr lang="en-US" sz="800" dirty="0"/>
                        <a:t>2021 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86385084"/>
                  </a:ext>
                </a:extLst>
              </a:tr>
              <a:tr h="300395">
                <a:tc>
                  <a:txBody>
                    <a:bodyPr/>
                    <a:lstStyle/>
                    <a:p>
                      <a:pPr marL="91440"/>
                      <a:r>
                        <a:rPr lang="en-US" sz="800" baseline="0" dirty="0"/>
                        <a:t>Distribution of HRA Quick Start Guides and mailing of Healthcare debit cards (if applicable)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aseline="0" dirty="0"/>
                        <a:t>Mid-December</a:t>
                      </a:r>
                      <a:br>
                        <a:rPr lang="en-US" sz="800" baseline="0" dirty="0"/>
                      </a:br>
                      <a:r>
                        <a:rPr lang="en-US" sz="500" baseline="0" dirty="0"/>
                        <a:t>(received approximately 10-15 days after contributions are processed)</a:t>
                      </a:r>
                      <a:endParaRPr lang="en-US" sz="5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356066414"/>
                  </a:ext>
                </a:extLst>
              </a:tr>
              <a:tr h="289075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u="none" baseline="0" dirty="0"/>
                        <a:t>Suggested date of HRA Contribution funding file with funding date of 1/1/2022 in order that funds are available on January 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Client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December 30, 2021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3767188365"/>
                  </a:ext>
                </a:extLst>
              </a:tr>
              <a:tr h="208744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u="none" baseline="0" dirty="0"/>
                        <a:t>Spending Account Card by WageWorks disabled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1, 2022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730607040"/>
                  </a:ext>
                </a:extLst>
              </a:tr>
              <a:tr h="210975">
                <a:tc>
                  <a:txBody>
                    <a:bodyPr/>
                    <a:lstStyle/>
                    <a:p>
                      <a:pPr marL="9144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dirty="0"/>
                        <a:t>Go</a:t>
                      </a:r>
                      <a:r>
                        <a:rPr lang="en-US" sz="800" b="1" baseline="0" dirty="0"/>
                        <a:t> Live Date! </a:t>
                      </a:r>
                      <a:r>
                        <a:rPr lang="en-US" sz="800" b="0" baseline="0" dirty="0"/>
                        <a:t>Members can access accounts and file claims at </a:t>
                      </a:r>
                      <a:r>
                        <a:rPr lang="en-US" sz="800" b="0" u="sng" baseline="0" dirty="0"/>
                        <a:t>Healthequity.com/</a:t>
                      </a:r>
                      <a:r>
                        <a:rPr lang="en-US" sz="800" b="0" u="sng" baseline="0" dirty="0" err="1"/>
                        <a:t>wageworks</a:t>
                      </a:r>
                      <a:r>
                        <a:rPr lang="en-US" sz="800" b="0" u="sng" baseline="0" dirty="0"/>
                        <a:t> 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800" i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1, 2022</a:t>
                      </a:r>
                      <a:endParaRPr lang="en-US" sz="10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2560955103"/>
                  </a:ext>
                </a:extLst>
              </a:tr>
              <a:tr h="260873">
                <a:tc>
                  <a:txBody>
                    <a:bodyPr/>
                    <a:lstStyle/>
                    <a:p>
                      <a:pPr marL="91440"/>
                      <a:r>
                        <a:rPr lang="en-US" sz="800" b="0" dirty="0"/>
                        <a:t>First</a:t>
                      </a:r>
                      <a:r>
                        <a:rPr lang="en-US" sz="800" b="0" baseline="0" dirty="0"/>
                        <a:t> funding invoice</a:t>
                      </a:r>
                      <a:endParaRPr lang="en-US" sz="800" b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b="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Beginning January 1</a:t>
                      </a:r>
                      <a:r>
                        <a:rPr lang="en-US" sz="800" kern="1200" baseline="300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(or upon claim spend and in accordance with the signed Funding Profile)</a:t>
                      </a:r>
                      <a:endParaRPr lang="en-US" sz="600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14164192"/>
                  </a:ext>
                </a:extLst>
              </a:tr>
              <a:tr h="208744">
                <a:tc>
                  <a:txBody>
                    <a:bodyPr/>
                    <a:lstStyle/>
                    <a:p>
                      <a:pPr marL="91440"/>
                      <a:r>
                        <a:rPr lang="en-US" sz="800" dirty="0"/>
                        <a:t>First monthly</a:t>
                      </a:r>
                      <a:r>
                        <a:rPr lang="en-US" sz="800" baseline="0" dirty="0"/>
                        <a:t> administration service fee invoice from new platform</a:t>
                      </a:r>
                      <a:endParaRPr lang="en-US" sz="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800" dirty="0"/>
                        <a:t>January 23, 2022</a:t>
                      </a:r>
                      <a:endParaRPr lang="en-US" sz="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570093531"/>
                  </a:ext>
                </a:extLst>
              </a:tr>
              <a:tr h="208744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baseline="0" dirty="0"/>
                        <a:t>Client and Member access to CSAM disabled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dirty="0"/>
                        <a:t>Client/Member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lvl="0" indent="0" algn="l" defTabSz="6095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180 Days post run-out period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946923467"/>
                  </a:ext>
                </a:extLst>
              </a:tr>
              <a:tr h="444189">
                <a:tc>
                  <a:txBody>
                    <a:bodyPr/>
                    <a:lstStyle/>
                    <a:p>
                      <a:pPr marL="91440" lvl="0">
                        <a:buNone/>
                      </a:pPr>
                      <a:r>
                        <a:rPr lang="en-US" sz="800" baseline="0" dirty="0"/>
                        <a:t>Rollover of remaining funds (if rollover offered)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800" i="0" dirty="0"/>
                        <a:t>HealthEquity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lvl="0" indent="0" algn="l" defTabSz="6095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US" sz="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Approximately</a:t>
                      </a:r>
                      <a:r>
                        <a:rPr lang="en-US" sz="8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45 days following your run-out period</a:t>
                      </a:r>
                    </a:p>
                    <a:p>
                      <a:pPr marL="0" lvl="0" indent="0" algn="l" defTabSz="60957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endParaRPr lang="en-US" sz="50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7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Example:  if you have 3-month run-out ending September 30, rollover funds would be loaded around November 15.</a:t>
                      </a:r>
                      <a:endParaRPr lang="en-US" sz="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66774184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724DE2A-3DAC-4A0F-A48B-00697D70EEE9}"/>
              </a:ext>
            </a:extLst>
          </p:cNvPr>
          <p:cNvSpPr txBox="1"/>
          <p:nvPr/>
        </p:nvSpPr>
        <p:spPr>
          <a:xfrm>
            <a:off x="389614" y="4762831"/>
            <a:ext cx="22581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bg1"/>
                </a:solidFill>
              </a:rPr>
              <a:t>Plan Year HRA</a:t>
            </a:r>
          </a:p>
        </p:txBody>
      </p:sp>
    </p:spTree>
    <p:extLst>
      <p:ext uri="{BB962C8B-B14F-4D97-AF65-F5344CB8AC3E}">
        <p14:creationId xmlns:p14="http://schemas.microsoft.com/office/powerpoint/2010/main" val="2016050173"/>
      </p:ext>
    </p:extLst>
  </p:cSld>
  <p:clrMapOvr>
    <a:masterClrMapping/>
  </p:clrMapOvr>
</p:sld>
</file>

<file path=ppt/theme/theme1.xml><?xml version="1.0" encoding="utf-8"?>
<a:theme xmlns:a="http://schemas.openxmlformats.org/drawingml/2006/main" name="HealthEquity cobranded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Office Theme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69d876e-3a61-4c19-a212-0ec8cda43b5d">
      <UserInfo>
        <DisplayName>Marcie Jones</DisplayName>
        <AccountId>1346</AccountId>
        <AccountType/>
      </UserInfo>
      <UserInfo>
        <DisplayName>Andrea Buzeta</DisplayName>
        <AccountId>1368</AccountId>
        <AccountType/>
      </UserInfo>
      <UserInfo>
        <DisplayName>Amanda Crofford</DisplayName>
        <AccountId>998</AccountId>
        <AccountType/>
      </UserInfo>
      <UserInfo>
        <DisplayName>Dale Darsey</DisplayName>
        <AccountId>850</AccountId>
        <AccountType/>
      </UserInfo>
      <UserInfo>
        <DisplayName>Eric Gunderson</DisplayName>
        <AccountId>932</AccountId>
        <AccountType/>
      </UserInfo>
      <UserInfo>
        <DisplayName>Clayton Brown</DisplayName>
        <AccountId>1717</AccountId>
        <AccountType/>
      </UserInfo>
      <UserInfo>
        <DisplayName>Leah Dickerson</DisplayName>
        <AccountId>617</AccountId>
        <AccountType/>
      </UserInfo>
      <UserInfo>
        <DisplayName>Tamara Liberda</DisplayName>
        <AccountId>671</AccountId>
        <AccountType/>
      </UserInfo>
      <UserInfo>
        <DisplayName>Cheryl Calore-Abatecola</DisplayName>
        <AccountId>641</AccountId>
        <AccountType/>
      </UserInfo>
    </SharedWithUsers>
    <_ip_UnifiedCompliancePolicyUIAction xmlns="http://schemas.microsoft.com/sharepoint/v3" xsi:nil="true"/>
    <Wave1 xmlns="6d707fc7-5662-45ae-8fd8-78b117f7f12b" xsi:nil="true"/>
    <_ip_UnifiedCompliancePolicyProperties xmlns="http://schemas.microsoft.com/sharepoint/v3" xsi:nil="true"/>
    <Comment xmlns="6d707fc7-5662-45ae-8fd8-78b117f7f12b" xsi:nil="true"/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67F3EF799E9A43A73BE41158DCCDC4" ma:contentTypeVersion="25" ma:contentTypeDescription="Create a new document." ma:contentTypeScope="" ma:versionID="f7b5046fa11cb654e4388953b77cfade">
  <xsd:schema xmlns:xsd="http://www.w3.org/2001/XMLSchema" xmlns:xs="http://www.w3.org/2001/XMLSchema" xmlns:p="http://schemas.microsoft.com/office/2006/metadata/properties" xmlns:ns1="http://schemas.microsoft.com/sharepoint/v3" xmlns:ns2="6d707fc7-5662-45ae-8fd8-78b117f7f12b" xmlns:ns3="b69d876e-3a61-4c19-a212-0ec8cda43b5d" targetNamespace="http://schemas.microsoft.com/office/2006/metadata/properties" ma:root="true" ma:fieldsID="40dda8635aa34cbedad340c600f6ed3e" ns1:_="" ns2:_="" ns3:_="">
    <xsd:import namespace="http://schemas.microsoft.com/sharepoint/v3"/>
    <xsd:import namespace="6d707fc7-5662-45ae-8fd8-78b117f7f12b"/>
    <xsd:import namespace="b69d876e-3a61-4c19-a212-0ec8cda43b5d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Comment" minOccurs="0"/>
                <xsd:element ref="ns2:Wave1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internalName="PublishingExpirationDate" ma:readOnly="false">
      <xsd:simpleType>
        <xsd:restriction base="dms:Unknown"/>
      </xsd:simpleType>
    </xsd:element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707fc7-5662-45ae-8fd8-78b117f7f1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2" nillable="true" ma:displayName="MediaServiceDateTaken" ma:hidden="true" ma:internalName="MediaServiceDateTaken" ma:readOnly="true">
      <xsd:simpleType>
        <xsd:restriction base="dms:Text"/>
      </xsd:simpleType>
    </xsd:element>
    <xsd:element name="Comment" ma:index="23" nillable="true" ma:displayName="Comment" ma:description="10" ma:format="Dropdown" ma:internalName="Comment">
      <xsd:simpleType>
        <xsd:restriction base="dms:Text">
          <xsd:maxLength value="255"/>
        </xsd:restriction>
      </xsd:simpleType>
    </xsd:element>
    <xsd:element name="Wave1" ma:index="24" nillable="true" ma:displayName="Wave" ma:decimals="0" ma:format="Dropdown" ma:internalName="Wave1" ma:percentage="FALSE">
      <xsd:simpleType>
        <xsd:restriction base="dms:Number"/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9d876e-3a61-4c19-a212-0ec8cda43b5d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866FDD-162C-4F4F-B480-EB79AB3E94A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3B360C-1BF2-4649-ACE4-39FB78EFEBE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3febc0b8-b52a-4280-b8b8-65aa3e2272b0"/>
    <ds:schemaRef ds:uri="784b97fd-cd61-449e-a432-df61b739dce3"/>
    <ds:schemaRef ds:uri="http://www.w3.org/XML/1998/namespace"/>
    <ds:schemaRef ds:uri="http://purl.org/dc/dcmitype/"/>
    <ds:schemaRef ds:uri="b69d876e-3a61-4c19-a212-0ec8cda43b5d"/>
    <ds:schemaRef ds:uri="http://schemas.microsoft.com/sharepoint/v3"/>
    <ds:schemaRef ds:uri="6d707fc7-5662-45ae-8fd8-78b117f7f12b"/>
  </ds:schemaRefs>
</ds:datastoreItem>
</file>

<file path=customXml/itemProps3.xml><?xml version="1.0" encoding="utf-8"?>
<ds:datastoreItem xmlns:ds="http://schemas.openxmlformats.org/officeDocument/2006/customXml" ds:itemID="{82ED98C1-842D-4378-9BC8-CC1928ABD99B}"/>
</file>

<file path=docProps/app.xml><?xml version="1.0" encoding="utf-8"?>
<Properties xmlns="http://schemas.openxmlformats.org/officeDocument/2006/extended-properties" xmlns:vt="http://schemas.openxmlformats.org/officeDocument/2006/docPropsVTypes">
  <TotalTime>8503</TotalTime>
  <Words>345</Words>
  <Application>Microsoft Office PowerPoint</Application>
  <PresentationFormat>On-screen Show (16:9)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Wingdings</vt:lpstr>
      <vt:lpstr>HealthEquity cobranded</vt:lpstr>
      <vt:lpstr>1_Office Theme</vt:lpstr>
      <vt:lpstr>2_Office Theme</vt:lpstr>
      <vt:lpstr>HRA Key Milestones – January 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Implementation Kickoff</dc:title>
  <dc:creator>Heather Gerken</dc:creator>
  <cp:lastModifiedBy>Therasa Cheng</cp:lastModifiedBy>
  <cp:revision>89</cp:revision>
  <dcterms:created xsi:type="dcterms:W3CDTF">2020-04-28T22:58:34Z</dcterms:created>
  <dcterms:modified xsi:type="dcterms:W3CDTF">2021-08-19T22:33:39Z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2a2fc1-a791-4dd1-b983-54e57c2cd8f7_Enabled">
    <vt:lpwstr>True</vt:lpwstr>
  </property>
  <property fmtid="{D5CDD505-2E9C-101B-9397-08002B2CF9AE}" pid="3" name="MSIP_Label_ae2a2fc1-a791-4dd1-b983-54e57c2cd8f7_SiteId">
    <vt:lpwstr>c5d0ad88-8f93-43b8-9b7c-c8a3bb8e410a</vt:lpwstr>
  </property>
  <property fmtid="{D5CDD505-2E9C-101B-9397-08002B2CF9AE}" pid="4" name="MSIP_Label_ae2a2fc1-a791-4dd1-b983-54e57c2cd8f7_Owner">
    <vt:lpwstr>dross@healthequity.com</vt:lpwstr>
  </property>
  <property fmtid="{D5CDD505-2E9C-101B-9397-08002B2CF9AE}" pid="5" name="MSIP_Label_ae2a2fc1-a791-4dd1-b983-54e57c2cd8f7_SetDate">
    <vt:lpwstr>2020-05-05T02:49:58.0294317Z</vt:lpwstr>
  </property>
  <property fmtid="{D5CDD505-2E9C-101B-9397-08002B2CF9AE}" pid="6" name="MSIP_Label_ae2a2fc1-a791-4dd1-b983-54e57c2cd8f7_Name">
    <vt:lpwstr>HealthEquity Proprietary</vt:lpwstr>
  </property>
  <property fmtid="{D5CDD505-2E9C-101B-9397-08002B2CF9AE}" pid="7" name="MSIP_Label_ae2a2fc1-a791-4dd1-b983-54e57c2cd8f7_Application">
    <vt:lpwstr>Microsoft Azure Information Protection</vt:lpwstr>
  </property>
  <property fmtid="{D5CDD505-2E9C-101B-9397-08002B2CF9AE}" pid="8" name="MSIP_Label_ae2a2fc1-a791-4dd1-b983-54e57c2cd8f7_ActionId">
    <vt:lpwstr>7985e74d-0804-4ae3-b527-22358d5ee2d1</vt:lpwstr>
  </property>
  <property fmtid="{D5CDD505-2E9C-101B-9397-08002B2CF9AE}" pid="9" name="MSIP_Label_ae2a2fc1-a791-4dd1-b983-54e57c2cd8f7_Extended_MSFT_Method">
    <vt:lpwstr>Automatic</vt:lpwstr>
  </property>
  <property fmtid="{D5CDD505-2E9C-101B-9397-08002B2CF9AE}" pid="10" name="Sensitivity">
    <vt:lpwstr>HealthEquity Proprietary</vt:lpwstr>
  </property>
  <property fmtid="{D5CDD505-2E9C-101B-9397-08002B2CF9AE}" pid="11" name="ContentTypeId">
    <vt:lpwstr>0x0101008B67F3EF799E9A43A73BE41158DCCDC4</vt:lpwstr>
  </property>
</Properties>
</file>